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7.xml" ContentType="application/vnd.ms-office.webextens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79" r:id="rId3"/>
    <p:sldId id="263" r:id="rId4"/>
    <p:sldId id="264" r:id="rId5"/>
    <p:sldId id="265" r:id="rId6"/>
    <p:sldId id="285" r:id="rId7"/>
    <p:sldId id="267" r:id="rId8"/>
    <p:sldId id="266" r:id="rId9"/>
    <p:sldId id="260" r:id="rId10"/>
    <p:sldId id="284" r:id="rId11"/>
    <p:sldId id="262" r:id="rId12"/>
    <p:sldId id="268" r:id="rId13"/>
    <p:sldId id="273" r:id="rId14"/>
    <p:sldId id="270" r:id="rId15"/>
    <p:sldId id="275" r:id="rId16"/>
    <p:sldId id="277" r:id="rId17"/>
    <p:sldId id="271" r:id="rId18"/>
    <p:sldId id="272" r:id="rId19"/>
    <p:sldId id="282" r:id="rId20"/>
    <p:sldId id="274" r:id="rId21"/>
    <p:sldId id="276" r:id="rId22"/>
    <p:sldId id="278" r:id="rId23"/>
    <p:sldId id="281" r:id="rId24"/>
    <p:sldId id="283"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63"/>
    <p:restoredTop sz="84047" autoAdjust="0"/>
  </p:normalViewPr>
  <p:slideViewPr>
    <p:cSldViewPr snapToGrid="0" snapToObjects="1">
      <p:cViewPr>
        <p:scale>
          <a:sx n="90" d="100"/>
          <a:sy n="90" d="100"/>
        </p:scale>
        <p:origin x="1672" y="5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ADAFC-323A-2743-916F-AC77FC9E6769}" type="datetimeFigureOut">
              <a:rPr lang="en-US" smtClean="0"/>
              <a:t>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22D7B-AB41-7549-A176-924FFF4437EB}" type="slidenum">
              <a:rPr lang="en-US" smtClean="0"/>
              <a:t>‹#›</a:t>
            </a:fld>
            <a:endParaRPr lang="en-US"/>
          </a:p>
        </p:txBody>
      </p:sp>
    </p:spTree>
    <p:extLst>
      <p:ext uri="{BB962C8B-B14F-4D97-AF65-F5344CB8AC3E}">
        <p14:creationId xmlns:p14="http://schemas.microsoft.com/office/powerpoint/2010/main" val="16152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en.wikipedia.org/wiki/Cocktail_party_effec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a:t>
            </a:fld>
            <a:endParaRPr lang="en-US"/>
          </a:p>
        </p:txBody>
      </p:sp>
    </p:spTree>
    <p:extLst>
      <p:ext uri="{BB962C8B-B14F-4D97-AF65-F5344CB8AC3E}">
        <p14:creationId xmlns:p14="http://schemas.microsoft.com/office/powerpoint/2010/main" val="99163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p>
          <a:p>
            <a:endParaRPr lang="en-US" baseline="0" dirty="0" smtClean="0"/>
          </a:p>
          <a:p>
            <a:r>
              <a:rPr lang="en-US" baseline="0" dirty="0" smtClean="0"/>
              <a:t>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13</a:t>
            </a:fld>
            <a:endParaRPr lang="en-US"/>
          </a:p>
        </p:txBody>
      </p:sp>
    </p:spTree>
    <p:extLst>
      <p:ext uri="{BB962C8B-B14F-4D97-AF65-F5344CB8AC3E}">
        <p14:creationId xmlns:p14="http://schemas.microsoft.com/office/powerpoint/2010/main" val="206080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14</a:t>
            </a:fld>
            <a:endParaRPr lang="en-US"/>
          </a:p>
        </p:txBody>
      </p:sp>
    </p:spTree>
    <p:extLst>
      <p:ext uri="{BB962C8B-B14F-4D97-AF65-F5344CB8AC3E}">
        <p14:creationId xmlns:p14="http://schemas.microsoft.com/office/powerpoint/2010/main" val="41256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 one is telling u to how to </a:t>
            </a:r>
            <a:r>
              <a:rPr lang="en-US" baseline="0" dirty="0" err="1" smtClean="0"/>
              <a:t>divide,you</a:t>
            </a:r>
            <a:r>
              <a:rPr lang="en-US" baseline="0" dirty="0" smtClean="0"/>
              <a:t> know you have to </a:t>
            </a:r>
            <a:r>
              <a:rPr lang="en-US" baseline="0" dirty="0" err="1" smtClean="0"/>
              <a:t>divide,supervised</a:t>
            </a:r>
            <a:r>
              <a:rPr lang="en-US" baseline="0" dirty="0" smtClean="0"/>
              <a:t> learning tells exactly how to divide the world unsupervised no one does.</a:t>
            </a:r>
          </a:p>
          <a:p>
            <a:r>
              <a:rPr lang="en-US" sz="1200" kern="1200" dirty="0" smtClean="0">
                <a:solidFill>
                  <a:schemeClr val="tx1"/>
                </a:solidFill>
                <a:latin typeface="+mn-lt"/>
                <a:ea typeface="+mn-ea"/>
                <a:cs typeface="+mn-cs"/>
              </a:rPr>
              <a:t>Clustering: Take a collection of 1,000,000 different genes, and find a way to automatically group these genes into groups that are somehow similar or related by different variables, such as lifespan, location, roles, and so on.</a:t>
            </a:r>
          </a:p>
          <a:p>
            <a:r>
              <a:rPr lang="en-US" sz="1200" kern="1200" dirty="0" smtClean="0">
                <a:solidFill>
                  <a:schemeClr val="tx1"/>
                </a:solidFill>
                <a:latin typeface="+mn-lt"/>
                <a:ea typeface="+mn-ea"/>
                <a:cs typeface="+mn-cs"/>
              </a:rPr>
              <a:t>Non-clustering: The "Cocktail Party Algorithm", allows you to find structure in a chaotic environment. (i.e. identifying individual voices and music from a mesh of sounds at a </a:t>
            </a:r>
            <a:r>
              <a:rPr lang="en-US" sz="1200" kern="1200" dirty="0" smtClean="0">
                <a:solidFill>
                  <a:schemeClr val="tx1"/>
                </a:solidFill>
                <a:latin typeface="+mn-lt"/>
                <a:ea typeface="+mn-ea"/>
                <a:cs typeface="+mn-cs"/>
                <a:hlinkClick r:id="rId3"/>
              </a:rPr>
              <a:t>cocktail party).</a:t>
            </a:r>
            <a:endParaRPr lang="en-US" sz="1200" kern="1200" dirty="0" smtClean="0">
              <a:solidFill>
                <a:schemeClr val="tx1"/>
              </a:solidFill>
              <a:latin typeface="+mn-lt"/>
              <a:ea typeface="+mn-ea"/>
              <a:cs typeface="+mn-cs"/>
            </a:endParaRPr>
          </a:p>
          <a:p>
            <a:endParaRPr lang="en-US" dirty="0" smtClean="0"/>
          </a:p>
          <a:p>
            <a:r>
              <a:rPr lang="en-US" dirty="0" smtClean="0"/>
              <a:t>Reinforcement</a:t>
            </a:r>
            <a:r>
              <a:rPr lang="en-US" baseline="0" dirty="0" smtClean="0"/>
              <a:t> learning : Tic </a:t>
            </a:r>
            <a:r>
              <a:rPr lang="en-US" baseline="0" dirty="0" err="1" smtClean="0"/>
              <a:t>tac</a:t>
            </a:r>
            <a:r>
              <a:rPr lang="en-US" baseline="0" dirty="0" smtClean="0"/>
              <a:t> toe program getting better </a:t>
            </a:r>
            <a:r>
              <a:rPr lang="en-US" baseline="0" dirty="0" err="1" smtClean="0"/>
              <a:t>everytime</a:t>
            </a:r>
            <a:r>
              <a:rPr lang="en-US" baseline="0" dirty="0" smtClean="0"/>
              <a:t> it plays a tic </a:t>
            </a:r>
            <a:r>
              <a:rPr lang="en-US" baseline="0" dirty="0" err="1" smtClean="0"/>
              <a:t>tac</a:t>
            </a:r>
            <a:r>
              <a:rPr lang="en-US" baseline="0" dirty="0" smtClean="0"/>
              <a:t> ,reward could be a win.</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15</a:t>
            </a:fld>
            <a:endParaRPr lang="en-US"/>
          </a:p>
        </p:txBody>
      </p:sp>
    </p:spTree>
    <p:extLst>
      <p:ext uri="{BB962C8B-B14F-4D97-AF65-F5344CB8AC3E}">
        <p14:creationId xmlns:p14="http://schemas.microsoft.com/office/powerpoint/2010/main" val="597990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16</a:t>
            </a:fld>
            <a:endParaRPr lang="en-US"/>
          </a:p>
        </p:txBody>
      </p:sp>
    </p:spTree>
    <p:extLst>
      <p:ext uri="{BB962C8B-B14F-4D97-AF65-F5344CB8AC3E}">
        <p14:creationId xmlns:p14="http://schemas.microsoft.com/office/powerpoint/2010/main" val="1636069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ability of the learned model to fit unseen instance.</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17</a:t>
            </a:fld>
            <a:endParaRPr lang="en-US"/>
          </a:p>
        </p:txBody>
      </p:sp>
    </p:spTree>
    <p:extLst>
      <p:ext uri="{BB962C8B-B14F-4D97-AF65-F5344CB8AC3E}">
        <p14:creationId xmlns:p14="http://schemas.microsoft.com/office/powerpoint/2010/main" val="1830419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18</a:t>
            </a:fld>
            <a:endParaRPr lang="en-US"/>
          </a:p>
        </p:txBody>
      </p:sp>
    </p:spTree>
    <p:extLst>
      <p:ext uri="{BB962C8B-B14F-4D97-AF65-F5344CB8AC3E}">
        <p14:creationId xmlns:p14="http://schemas.microsoft.com/office/powerpoint/2010/main" val="1093544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20</a:t>
            </a:fld>
            <a:endParaRPr lang="en-US"/>
          </a:p>
        </p:txBody>
      </p:sp>
    </p:spTree>
    <p:extLst>
      <p:ext uri="{BB962C8B-B14F-4D97-AF65-F5344CB8AC3E}">
        <p14:creationId xmlns:p14="http://schemas.microsoft.com/office/powerpoint/2010/main" val="1703006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21</a:t>
            </a:fld>
            <a:endParaRPr lang="en-US"/>
          </a:p>
        </p:txBody>
      </p:sp>
    </p:spTree>
    <p:extLst>
      <p:ext uri="{BB962C8B-B14F-4D97-AF65-F5344CB8AC3E}">
        <p14:creationId xmlns:p14="http://schemas.microsoft.com/office/powerpoint/2010/main" val="887670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Outlook/Humidity/Wind</a:t>
            </a:r>
          </a:p>
          <a:p>
            <a:endParaRPr lang="en-US" dirty="0" smtClean="0"/>
          </a:p>
          <a:p>
            <a:r>
              <a:rPr lang="en-US" dirty="0" smtClean="0"/>
              <a:t>Alternative/Bar/Veg</a:t>
            </a:r>
            <a:r>
              <a:rPr lang="en-US" baseline="0" dirty="0" smtClean="0"/>
              <a:t> Non veg/hungry/Cuisine/Price</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22</a:t>
            </a:fld>
            <a:endParaRPr lang="en-US"/>
          </a:p>
        </p:txBody>
      </p:sp>
    </p:spTree>
    <p:extLst>
      <p:ext uri="{BB962C8B-B14F-4D97-AF65-F5344CB8AC3E}">
        <p14:creationId xmlns:p14="http://schemas.microsoft.com/office/powerpoint/2010/main" val="1910303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E68C71-2C84-4899-A02E-3C9CFC068257}" type="slidenum">
              <a:rPr lang="en-US" smtClean="0">
                <a:cs typeface="Arial"/>
              </a:rPr>
              <a:pPr/>
              <a:t>3</a:t>
            </a:fld>
            <a:endParaRPr lang="en-US" dirty="0">
              <a:cs typeface="Arial"/>
            </a:endParaRPr>
          </a:p>
        </p:txBody>
      </p:sp>
      <p:sp>
        <p:nvSpPr>
          <p:cNvPr id="225282" name="Rectangle 2"/>
          <p:cNvSpPr>
            <a:spLocks noGrp="1" noRot="1" noChangeAspect="1" noChangeArrowheads="1" noTextEdit="1"/>
          </p:cNvSpPr>
          <p:nvPr>
            <p:ph type="sldImg"/>
          </p:nvPr>
        </p:nvSpPr>
        <p:spPr>
          <a:xfrm>
            <a:off x="395288" y="693738"/>
            <a:ext cx="6067425" cy="3413125"/>
          </a:xfrm>
          <a:ln>
            <a:noFill/>
          </a:ln>
        </p:spPr>
      </p:sp>
      <p:sp>
        <p:nvSpPr>
          <p:cNvPr id="225283" name="Rectangle 3"/>
          <p:cNvSpPr>
            <a:spLocks noGrp="1" noChangeArrowheads="1"/>
          </p:cNvSpPr>
          <p:nvPr>
            <p:ph type="body" idx="1"/>
          </p:nvPr>
        </p:nvSpPr>
        <p:spPr>
          <a:xfrm>
            <a:off x="915663" y="4344848"/>
            <a:ext cx="5026674" cy="4135056"/>
          </a:xfrm>
          <a:ln/>
        </p:spPr>
        <p:txBody>
          <a:bodyPr lIns="87379" tIns="42923" rIns="87379" bIns="42923"/>
          <a:lstStyle/>
          <a:p>
            <a:endParaRPr lang="en-US" dirty="0"/>
          </a:p>
        </p:txBody>
      </p:sp>
    </p:spTree>
    <p:extLst>
      <p:ext uri="{BB962C8B-B14F-4D97-AF65-F5344CB8AC3E}">
        <p14:creationId xmlns:p14="http://schemas.microsoft.com/office/powerpoint/2010/main" val="1445624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E68C71-2C84-4899-A02E-3C9CFC068257}" type="slidenum">
              <a:rPr lang="en-US" smtClean="0">
                <a:cs typeface="Arial"/>
              </a:rPr>
              <a:pPr/>
              <a:t>4</a:t>
            </a:fld>
            <a:endParaRPr lang="en-US" dirty="0">
              <a:cs typeface="Arial"/>
            </a:endParaRPr>
          </a:p>
        </p:txBody>
      </p:sp>
      <p:sp>
        <p:nvSpPr>
          <p:cNvPr id="225282" name="Rectangle 2"/>
          <p:cNvSpPr>
            <a:spLocks noGrp="1" noRot="1" noChangeAspect="1" noChangeArrowheads="1" noTextEdit="1"/>
          </p:cNvSpPr>
          <p:nvPr>
            <p:ph type="sldImg"/>
          </p:nvPr>
        </p:nvSpPr>
        <p:spPr>
          <a:xfrm>
            <a:off x="395288" y="693738"/>
            <a:ext cx="6067425" cy="3413125"/>
          </a:xfrm>
          <a:ln>
            <a:noFill/>
          </a:ln>
        </p:spPr>
      </p:sp>
      <p:sp>
        <p:nvSpPr>
          <p:cNvPr id="225283" name="Rectangle 3"/>
          <p:cNvSpPr>
            <a:spLocks noGrp="1" noChangeArrowheads="1"/>
          </p:cNvSpPr>
          <p:nvPr>
            <p:ph type="body" idx="1"/>
          </p:nvPr>
        </p:nvSpPr>
        <p:spPr>
          <a:xfrm>
            <a:off x="915663" y="4344848"/>
            <a:ext cx="5026674" cy="4135056"/>
          </a:xfrm>
          <a:ln/>
        </p:spPr>
        <p:txBody>
          <a:bodyPr lIns="87379" tIns="42923" rIns="87379" bIns="42923"/>
          <a:lstStyle/>
          <a:p>
            <a:r>
              <a:rPr lang="en-US" dirty="0" smtClean="0"/>
              <a:t>Give reference</a:t>
            </a:r>
            <a:r>
              <a:rPr lang="en-US" baseline="0" dirty="0" smtClean="0"/>
              <a:t> of </a:t>
            </a:r>
            <a:r>
              <a:rPr lang="en-US" baseline="0" dirty="0" err="1" smtClean="0"/>
              <a:t>turing’s</a:t>
            </a:r>
            <a:r>
              <a:rPr lang="en-US" baseline="0" dirty="0" smtClean="0"/>
              <a:t> test : Fool a human being into interacting with another </a:t>
            </a:r>
            <a:r>
              <a:rPr lang="en-US" baseline="0" dirty="0" err="1" smtClean="0"/>
              <a:t>human,that</a:t>
            </a:r>
            <a:r>
              <a:rPr lang="en-US" baseline="0" dirty="0" smtClean="0"/>
              <a:t> machine can be called intelligent</a:t>
            </a:r>
          </a:p>
          <a:p>
            <a:endParaRPr lang="en-US" dirty="0"/>
          </a:p>
        </p:txBody>
      </p:sp>
    </p:spTree>
    <p:extLst>
      <p:ext uri="{BB962C8B-B14F-4D97-AF65-F5344CB8AC3E}">
        <p14:creationId xmlns:p14="http://schemas.microsoft.com/office/powerpoint/2010/main" val="484580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E68C71-2C84-4899-A02E-3C9CFC068257}" type="slidenum">
              <a:rPr lang="en-US" smtClean="0">
                <a:cs typeface="Arial"/>
              </a:rPr>
              <a:pPr/>
              <a:t>5</a:t>
            </a:fld>
            <a:endParaRPr lang="en-US" dirty="0">
              <a:cs typeface="Arial"/>
            </a:endParaRPr>
          </a:p>
        </p:txBody>
      </p:sp>
      <p:sp>
        <p:nvSpPr>
          <p:cNvPr id="225282" name="Rectangle 2"/>
          <p:cNvSpPr>
            <a:spLocks noGrp="1" noRot="1" noChangeAspect="1" noChangeArrowheads="1" noTextEdit="1"/>
          </p:cNvSpPr>
          <p:nvPr>
            <p:ph type="sldImg"/>
          </p:nvPr>
        </p:nvSpPr>
        <p:spPr>
          <a:xfrm>
            <a:off x="395288" y="693738"/>
            <a:ext cx="6067425" cy="3413125"/>
          </a:xfrm>
          <a:ln>
            <a:noFill/>
          </a:ln>
        </p:spPr>
      </p:sp>
      <p:sp>
        <p:nvSpPr>
          <p:cNvPr id="225283" name="Rectangle 3"/>
          <p:cNvSpPr>
            <a:spLocks noGrp="1" noChangeArrowheads="1"/>
          </p:cNvSpPr>
          <p:nvPr>
            <p:ph type="body" idx="1"/>
          </p:nvPr>
        </p:nvSpPr>
        <p:spPr>
          <a:xfrm>
            <a:off x="915663" y="4344848"/>
            <a:ext cx="5026674" cy="4135056"/>
          </a:xfrm>
          <a:ln/>
        </p:spPr>
        <p:txBody>
          <a:bodyPr lIns="87379" tIns="42923" rIns="87379" bIns="42923"/>
          <a:lstStyle/>
          <a:p>
            <a:r>
              <a:rPr lang="en-US" baseline="0" dirty="0" smtClean="0"/>
              <a:t>Jeopardy </a:t>
            </a:r>
            <a:r>
              <a:rPr lang="mr-IN" baseline="0" dirty="0" smtClean="0"/>
              <a:t>–</a:t>
            </a:r>
            <a:r>
              <a:rPr lang="en-US" baseline="0" dirty="0" smtClean="0"/>
              <a:t> Quiz show IBM </a:t>
            </a:r>
            <a:r>
              <a:rPr lang="en-US" baseline="0" dirty="0" err="1" smtClean="0"/>
              <a:t>watson</a:t>
            </a:r>
            <a:r>
              <a:rPr lang="en-US" baseline="0" dirty="0" smtClean="0"/>
              <a:t> </a:t>
            </a:r>
            <a:r>
              <a:rPr lang="en-US" baseline="0" smtClean="0"/>
              <a:t>defeated champions</a:t>
            </a:r>
          </a:p>
          <a:p>
            <a:endParaRPr lang="en-US" baseline="0" dirty="0" smtClean="0"/>
          </a:p>
        </p:txBody>
      </p:sp>
    </p:spTree>
    <p:extLst>
      <p:ext uri="{BB962C8B-B14F-4D97-AF65-F5344CB8AC3E}">
        <p14:creationId xmlns:p14="http://schemas.microsoft.com/office/powerpoint/2010/main" val="72601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E68C71-2C84-4899-A02E-3C9CFC068257}" type="slidenum">
              <a:rPr lang="en-US" smtClean="0">
                <a:cs typeface="Arial"/>
              </a:rPr>
              <a:pPr/>
              <a:t>7</a:t>
            </a:fld>
            <a:endParaRPr lang="en-US" dirty="0">
              <a:cs typeface="Arial"/>
            </a:endParaRPr>
          </a:p>
        </p:txBody>
      </p:sp>
      <p:sp>
        <p:nvSpPr>
          <p:cNvPr id="225282" name="Rectangle 2"/>
          <p:cNvSpPr>
            <a:spLocks noGrp="1" noRot="1" noChangeAspect="1" noChangeArrowheads="1" noTextEdit="1"/>
          </p:cNvSpPr>
          <p:nvPr>
            <p:ph type="sldImg"/>
          </p:nvPr>
        </p:nvSpPr>
        <p:spPr>
          <a:xfrm>
            <a:off x="395288" y="693738"/>
            <a:ext cx="6067425" cy="3413125"/>
          </a:xfrm>
          <a:ln>
            <a:noFill/>
          </a:ln>
        </p:spPr>
      </p:sp>
      <p:sp>
        <p:nvSpPr>
          <p:cNvPr id="225283" name="Rectangle 3"/>
          <p:cNvSpPr>
            <a:spLocks noGrp="1" noChangeArrowheads="1"/>
          </p:cNvSpPr>
          <p:nvPr>
            <p:ph type="body" idx="1"/>
          </p:nvPr>
        </p:nvSpPr>
        <p:spPr>
          <a:xfrm>
            <a:off x="915663" y="4344848"/>
            <a:ext cx="5026674" cy="4135056"/>
          </a:xfrm>
          <a:ln/>
        </p:spPr>
        <p:txBody>
          <a:bodyPr lIns="87379" tIns="42923" rIns="87379" bIns="42923"/>
          <a:lstStyle/>
          <a:p>
            <a:endParaRPr lang="en-US" dirty="0"/>
          </a:p>
        </p:txBody>
      </p:sp>
    </p:spTree>
    <p:extLst>
      <p:ext uri="{BB962C8B-B14F-4D97-AF65-F5344CB8AC3E}">
        <p14:creationId xmlns:p14="http://schemas.microsoft.com/office/powerpoint/2010/main" val="1592324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E68C71-2C84-4899-A02E-3C9CFC068257}" type="slidenum">
              <a:rPr lang="en-US" smtClean="0">
                <a:solidFill>
                  <a:prstClr val="black"/>
                </a:solidFill>
                <a:cs typeface="Arial"/>
              </a:rPr>
              <a:pPr/>
              <a:t>8</a:t>
            </a:fld>
            <a:endParaRPr lang="en-US" dirty="0">
              <a:solidFill>
                <a:prstClr val="black"/>
              </a:solidFill>
              <a:cs typeface="Arial"/>
            </a:endParaRPr>
          </a:p>
        </p:txBody>
      </p:sp>
      <p:sp>
        <p:nvSpPr>
          <p:cNvPr id="225282" name="Rectangle 2"/>
          <p:cNvSpPr>
            <a:spLocks noGrp="1" noRot="1" noChangeAspect="1" noChangeArrowheads="1" noTextEdit="1"/>
          </p:cNvSpPr>
          <p:nvPr>
            <p:ph type="sldImg"/>
          </p:nvPr>
        </p:nvSpPr>
        <p:spPr>
          <a:xfrm>
            <a:off x="395288" y="693738"/>
            <a:ext cx="6067425" cy="3413125"/>
          </a:xfrm>
          <a:ln>
            <a:noFill/>
          </a:ln>
        </p:spPr>
      </p:sp>
      <p:sp>
        <p:nvSpPr>
          <p:cNvPr id="225283" name="Rectangle 3"/>
          <p:cNvSpPr>
            <a:spLocks noGrp="1" noChangeArrowheads="1"/>
          </p:cNvSpPr>
          <p:nvPr>
            <p:ph type="body" idx="1"/>
          </p:nvPr>
        </p:nvSpPr>
        <p:spPr>
          <a:xfrm>
            <a:off x="915663" y="4344848"/>
            <a:ext cx="5026674" cy="4135056"/>
          </a:xfrm>
          <a:ln/>
        </p:spPr>
        <p:txBody>
          <a:bodyPr lIns="87379" tIns="42923" rIns="87379" bIns="42923"/>
          <a:lstStyle/>
          <a:p>
            <a:endParaRPr lang="en-US" dirty="0"/>
          </a:p>
        </p:txBody>
      </p:sp>
    </p:spTree>
    <p:extLst>
      <p:ext uri="{BB962C8B-B14F-4D97-AF65-F5344CB8AC3E}">
        <p14:creationId xmlns:p14="http://schemas.microsoft.com/office/powerpoint/2010/main" val="83416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9</a:t>
            </a:fld>
            <a:endParaRPr lang="en-US"/>
          </a:p>
        </p:txBody>
      </p:sp>
    </p:spTree>
    <p:extLst>
      <p:ext uri="{BB962C8B-B14F-4D97-AF65-F5344CB8AC3E}">
        <p14:creationId xmlns:p14="http://schemas.microsoft.com/office/powerpoint/2010/main" val="306111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11</a:t>
            </a:fld>
            <a:endParaRPr lang="en-US"/>
          </a:p>
        </p:txBody>
      </p:sp>
    </p:spTree>
    <p:extLst>
      <p:ext uri="{BB962C8B-B14F-4D97-AF65-F5344CB8AC3E}">
        <p14:creationId xmlns:p14="http://schemas.microsoft.com/office/powerpoint/2010/main" val="1704178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12</a:t>
            </a:fld>
            <a:endParaRPr lang="en-US"/>
          </a:p>
        </p:txBody>
      </p:sp>
    </p:spTree>
    <p:extLst>
      <p:ext uri="{BB962C8B-B14F-4D97-AF65-F5344CB8AC3E}">
        <p14:creationId xmlns:p14="http://schemas.microsoft.com/office/powerpoint/2010/main" val="172125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66232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22009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8021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5755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C93D5D-2745-A04F-AF4B-012EF6F99D82}"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03980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C93D5D-2745-A04F-AF4B-012EF6F99D82}"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9157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C93D5D-2745-A04F-AF4B-012EF6F99D82}" type="datetimeFigureOut">
              <a:rPr lang="en-US" smtClean="0"/>
              <a:t>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78070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C93D5D-2745-A04F-AF4B-012EF6F99D82}" type="datetimeFigureOut">
              <a:rPr lang="en-US" smtClean="0"/>
              <a:t>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2916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93D5D-2745-A04F-AF4B-012EF6F99D82}" type="datetimeFigureOut">
              <a:rPr lang="en-US" smtClean="0"/>
              <a:t>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13526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77870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340944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93D5D-2745-A04F-AF4B-012EF6F99D82}" type="datetimeFigureOut">
              <a:rPr lang="en-US" smtClean="0"/>
              <a:t>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FA82A-C916-AE4B-862F-019CA176E13A}" type="slidenum">
              <a:rPr lang="en-US" smtClean="0"/>
              <a:t>‹#›</a:t>
            </a:fld>
            <a:endParaRPr lang="en-US"/>
          </a:p>
        </p:txBody>
      </p:sp>
    </p:spTree>
    <p:extLst>
      <p:ext uri="{BB962C8B-B14F-4D97-AF65-F5344CB8AC3E}">
        <p14:creationId xmlns:p14="http://schemas.microsoft.com/office/powerpoint/2010/main" val="688029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microsoft.com/office/2011/relationships/webextension" Target="../webextensions/webextension7.xml"/><Relationship Id="rId3"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xml"/><Relationship Id="rId5" Type="http://schemas.openxmlformats.org/officeDocument/2006/relationships/oleObject" Target="../embeddings/oleObject1.bin"/><Relationship Id="rId6" Type="http://schemas.openxmlformats.org/officeDocument/2006/relationships/image" Target="../media/image3.emf"/><Relationship Id="rId7" Type="http://schemas.openxmlformats.org/officeDocument/2006/relationships/image" Target="../media/image4.png"/><Relationship Id="rId8" Type="http://schemas.openxmlformats.org/officeDocument/2006/relationships/image" Target="../media/image2.png"/><Relationship Id="rId1" Type="http://schemas.openxmlformats.org/officeDocument/2006/relationships/vmlDrawing" Target="../drawings/vmlDrawing1.vml"/><Relationship Id="rId2"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3.xml"/><Relationship Id="rId5" Type="http://schemas.openxmlformats.org/officeDocument/2006/relationships/oleObject" Target="../embeddings/oleObject2.bin"/><Relationship Id="rId6" Type="http://schemas.openxmlformats.org/officeDocument/2006/relationships/image" Target="../media/image3.emf"/><Relationship Id="rId7" Type="http://schemas.openxmlformats.org/officeDocument/2006/relationships/image" Target="../media/image2.png"/><Relationship Id="rId1" Type="http://schemas.openxmlformats.org/officeDocument/2006/relationships/vmlDrawing" Target="../drawings/vmlDrawing2.vml"/><Relationship Id="rId2"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xml"/><Relationship Id="rId5" Type="http://schemas.openxmlformats.org/officeDocument/2006/relationships/oleObject" Target="../embeddings/oleObject3.bin"/><Relationship Id="rId6" Type="http://schemas.openxmlformats.org/officeDocument/2006/relationships/image" Target="../media/image3.emf"/><Relationship Id="rId7" Type="http://schemas.openxmlformats.org/officeDocument/2006/relationships/image" Target="../media/image4.png"/><Relationship Id="rId8" Type="http://schemas.openxmlformats.org/officeDocument/2006/relationships/image" Target="../media/image2.png"/><Relationship Id="rId1" Type="http://schemas.openxmlformats.org/officeDocument/2006/relationships/vmlDrawing" Target="../drawings/vmlDrawing3.vml"/><Relationship Id="rId2" Type="http://schemas.openxmlformats.org/officeDocument/2006/relationships/tags" Target="../tags/tag3.xml"/></Relationships>
</file>

<file path=ppt/slides/_rels/slide6.xml.rels><?xml version="1.0" encoding="UTF-8" standalone="yes"?>
<Relationships xmlns="http://schemas.openxmlformats.org/package/2006/relationships"><Relationship Id="rId11" Type="http://schemas.openxmlformats.org/officeDocument/2006/relationships/image" Target="../media/image9.png"/><Relationship Id="rId12" Type="http://schemas.microsoft.com/office/2011/relationships/webextension" Target="../webextensions/webextension6.xml"/><Relationship Id="rId13" Type="http://schemas.openxmlformats.org/officeDocument/2006/relationships/image" Target="../media/image10.png"/><Relationship Id="rId1" Type="http://schemas.openxmlformats.org/officeDocument/2006/relationships/slideLayout" Target="../slideLayouts/slideLayout6.xml"/><Relationship Id="rId2" Type="http://schemas.microsoft.com/office/2011/relationships/webextension" Target="../webextensions/webextension1.xml"/><Relationship Id="rId3" Type="http://schemas.openxmlformats.org/officeDocument/2006/relationships/image" Target="../media/image50.png"/><Relationship Id="rId4" Type="http://schemas.microsoft.com/office/2011/relationships/webextension" Target="../webextensions/webextension2.xml"/><Relationship Id="rId5" Type="http://schemas.openxmlformats.org/officeDocument/2006/relationships/image" Target="../media/image6.png"/><Relationship Id="rId6" Type="http://schemas.microsoft.com/office/2011/relationships/webextension" Target="../webextensions/webextension3.xml"/><Relationship Id="rId7" Type="http://schemas.openxmlformats.org/officeDocument/2006/relationships/image" Target="../media/image7.png"/><Relationship Id="rId8" Type="http://schemas.microsoft.com/office/2011/relationships/webextension" Target="../webextensions/webextension4.xml"/><Relationship Id="rId9" Type="http://schemas.openxmlformats.org/officeDocument/2006/relationships/image" Target="../media/image8.png"/><Relationship Id="rId10" Type="http://schemas.microsoft.com/office/2011/relationships/webextension" Target="../webextensions/webextension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oleObject" Target="../embeddings/oleObject4.bin"/><Relationship Id="rId6" Type="http://schemas.openxmlformats.org/officeDocument/2006/relationships/image" Target="../media/image3.emf"/><Relationship Id="rId7" Type="http://schemas.openxmlformats.org/officeDocument/2006/relationships/image" Target="../media/image2.png"/><Relationship Id="rId1" Type="http://schemas.openxmlformats.org/officeDocument/2006/relationships/vmlDrawing" Target="../drawings/vmlDrawing4.vml"/><Relationship Id="rId2"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6.xml"/><Relationship Id="rId5" Type="http://schemas.openxmlformats.org/officeDocument/2006/relationships/oleObject" Target="../embeddings/oleObject5.bin"/><Relationship Id="rId6" Type="http://schemas.openxmlformats.org/officeDocument/2006/relationships/image" Target="../media/image3.emf"/><Relationship Id="rId7" Type="http://schemas.openxmlformats.org/officeDocument/2006/relationships/image" Target="../media/image2.png"/><Relationship Id="rId1" Type="http://schemas.openxmlformats.org/officeDocument/2006/relationships/vmlDrawing" Target="../drawings/vmlDrawing5.vml"/><Relationship Id="rId2" Type="http://schemas.openxmlformats.org/officeDocument/2006/relationships/tags" Target="../tags/tag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44266"/>
          </a:xfrm>
          <a:prstGeom prst="rect">
            <a:avLst/>
          </a:prstGeom>
        </p:spPr>
      </p:pic>
    </p:spTree>
    <p:extLst>
      <p:ext uri="{BB962C8B-B14F-4D97-AF65-F5344CB8AC3E}">
        <p14:creationId xmlns:p14="http://schemas.microsoft.com/office/powerpoint/2010/main" val="2025728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1488"/>
            <a:ext cx="9434513" cy="700087"/>
          </a:xfrm>
        </p:spPr>
        <p:txBody>
          <a:bodyPr>
            <a:noAutofit/>
          </a:bodyPr>
          <a:lstStyle/>
          <a:p>
            <a:r>
              <a:rPr lang="en-US" sz="2400">
                <a:solidFill>
                  <a:srgbClr val="92D050"/>
                </a:solidFill>
                <a:latin typeface="Arial" charset="0"/>
                <a:ea typeface="Arial" charset="0"/>
                <a:cs typeface="Arial" charset="0"/>
              </a:rPr>
              <a:t>Towards learning robot table tennis</a:t>
            </a:r>
            <a:br>
              <a:rPr lang="en-US" sz="2400">
                <a:solidFill>
                  <a:srgbClr val="92D050"/>
                </a:solidFill>
                <a:latin typeface="Arial" charset="0"/>
                <a:ea typeface="Arial" charset="0"/>
                <a:cs typeface="Arial" charset="0"/>
              </a:rPr>
            </a:br>
            <a:endParaRPr lang="en-US" sz="240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p:cNvGraphicFramePr>
                <a:graphicFrameLocks noGrp="1"/>
              </p:cNvGraphicFramePr>
              <p:nvPr>
                <p:ph idx="1"/>
                <p:extLst>
                  <p:ext uri="{D42A27DB-BD31-4B8C-83A1-F6EECF244321}">
                    <p14:modId xmlns:p14="http://schemas.microsoft.com/office/powerpoint/2010/main" val="1761002685"/>
                  </p:ext>
                </p:extLst>
              </p:nvPr>
            </p:nvGraphicFramePr>
            <p:xfrm>
              <a:off x="838200" y="1825625"/>
              <a:ext cx="10515600" cy="43513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p:cNvPicPr>
                <a:picLocks noGrp="1" noRot="1" noChangeAspect="1" noMove="1" noResize="1" noEditPoints="1" noAdjustHandles="1" noChangeArrowheads="1" noChangeShapeType="1"/>
              </p:cNvPicPr>
              <p:nvPr/>
            </p:nvPicPr>
            <p:blipFill>
              <a:blip r:embed="rId3"/>
              <a:stretch>
                <a:fillRect/>
              </a:stretch>
            </p:blipFill>
            <p:spPr>
              <a:xfrm>
                <a:off x="838200" y="1825625"/>
                <a:ext cx="10515600" cy="4351338"/>
              </a:xfrm>
              <a:prstGeom prst="rect">
                <a:avLst/>
              </a:prstGeom>
            </p:spPr>
          </p:pic>
        </mc:Fallback>
      </mc:AlternateContent>
    </p:spTree>
    <p:extLst>
      <p:ext uri="{BB962C8B-B14F-4D97-AF65-F5344CB8AC3E}">
        <p14:creationId xmlns:p14="http://schemas.microsoft.com/office/powerpoint/2010/main" val="6195674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Types of machine learning</a:t>
            </a:r>
            <a:endParaRPr lang="en-US" sz="2400" dirty="0">
              <a:solidFill>
                <a:srgbClr val="177B57"/>
              </a:solidFill>
              <a:latin typeface="Arial" panose="020B0604020202020204" pitchFamily="34" charset="0"/>
            </a:endParaRPr>
          </a:p>
        </p:txBody>
      </p:sp>
      <p:sp>
        <p:nvSpPr>
          <p:cNvPr id="5" name="Rectangle 4"/>
          <p:cNvSpPr/>
          <p:nvPr/>
        </p:nvSpPr>
        <p:spPr>
          <a:xfrm>
            <a:off x="1100666" y="1168399"/>
            <a:ext cx="3234267" cy="558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n-US" dirty="0" smtClean="0"/>
              <a:t>Supervised Learning</a:t>
            </a:r>
          </a:p>
          <a:p>
            <a:pPr algn="ctr"/>
            <a:endParaRPr lang="en-US" dirty="0"/>
          </a:p>
        </p:txBody>
      </p:sp>
      <p:sp>
        <p:nvSpPr>
          <p:cNvPr id="7" name="Rectangle 6"/>
          <p:cNvSpPr/>
          <p:nvPr/>
        </p:nvSpPr>
        <p:spPr>
          <a:xfrm>
            <a:off x="8297333" y="1168398"/>
            <a:ext cx="3234267" cy="5587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n-US" dirty="0" smtClean="0"/>
              <a:t>Reinforcement Learning</a:t>
            </a:r>
          </a:p>
          <a:p>
            <a:pPr algn="ctr"/>
            <a:endParaRPr lang="en-US" dirty="0"/>
          </a:p>
        </p:txBody>
      </p:sp>
      <p:sp>
        <p:nvSpPr>
          <p:cNvPr id="8" name="Rectangle 7"/>
          <p:cNvSpPr/>
          <p:nvPr/>
        </p:nvSpPr>
        <p:spPr>
          <a:xfrm>
            <a:off x="4639733" y="1168399"/>
            <a:ext cx="3234267" cy="55879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n-US" dirty="0" smtClean="0"/>
              <a:t>Unsupervised Learning</a:t>
            </a:r>
          </a:p>
          <a:p>
            <a:pPr algn="ctr"/>
            <a:endParaRPr lang="en-US" dirty="0"/>
          </a:p>
        </p:txBody>
      </p:sp>
      <p:sp>
        <p:nvSpPr>
          <p:cNvPr id="6" name="Rectangle 5"/>
          <p:cNvSpPr/>
          <p:nvPr/>
        </p:nvSpPr>
        <p:spPr>
          <a:xfrm>
            <a:off x="1100666" y="2065867"/>
            <a:ext cx="3217335" cy="29736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297333" y="1995070"/>
            <a:ext cx="3056467" cy="3044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39732" y="2065867"/>
            <a:ext cx="3166533" cy="29736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charset="0"/>
              <a:buChar char="•"/>
            </a:pPr>
            <a:endParaRPr lang="en-US"/>
          </a:p>
        </p:txBody>
      </p:sp>
      <p:sp>
        <p:nvSpPr>
          <p:cNvPr id="13" name="TextBox 12"/>
          <p:cNvSpPr txBox="1"/>
          <p:nvPr/>
        </p:nvSpPr>
        <p:spPr>
          <a:xfrm>
            <a:off x="1303868" y="2455333"/>
            <a:ext cx="2912530" cy="2031325"/>
          </a:xfrm>
          <a:prstGeom prst="rect">
            <a:avLst/>
          </a:prstGeom>
          <a:noFill/>
        </p:spPr>
        <p:txBody>
          <a:bodyPr wrap="square" rtlCol="0">
            <a:spAutoFit/>
          </a:bodyPr>
          <a:lstStyle/>
          <a:p>
            <a:pPr marL="285750" indent="-285750">
              <a:buFontTx/>
              <a:buChar char="-"/>
            </a:pPr>
            <a:r>
              <a:rPr lang="en-US" dirty="0" smtClean="0"/>
              <a:t>Makes machine learn explicitly</a:t>
            </a:r>
          </a:p>
          <a:p>
            <a:pPr marL="285750" indent="-285750">
              <a:buFontTx/>
              <a:buChar char="-"/>
            </a:pPr>
            <a:r>
              <a:rPr lang="en-US" dirty="0" smtClean="0"/>
              <a:t>Data with clearly defined output is given</a:t>
            </a:r>
          </a:p>
          <a:p>
            <a:pPr marL="285750" indent="-285750">
              <a:buFontTx/>
              <a:buChar char="-"/>
            </a:pPr>
            <a:r>
              <a:rPr lang="en-US" dirty="0" smtClean="0"/>
              <a:t>Direct feedback is given</a:t>
            </a:r>
          </a:p>
          <a:p>
            <a:pPr marL="285750" indent="-285750">
              <a:buFontTx/>
              <a:buChar char="-"/>
            </a:pPr>
            <a:r>
              <a:rPr lang="en-US" dirty="0" smtClean="0"/>
              <a:t>Predicts outcome/future</a:t>
            </a:r>
          </a:p>
          <a:p>
            <a:pPr marL="285750" indent="-285750">
              <a:buFontTx/>
              <a:buChar char="-"/>
            </a:pPr>
            <a:r>
              <a:rPr lang="en-US" dirty="0" smtClean="0"/>
              <a:t>Classification/Regression</a:t>
            </a:r>
            <a:endParaRPr lang="en-US" dirty="0"/>
          </a:p>
        </p:txBody>
      </p:sp>
      <p:sp>
        <p:nvSpPr>
          <p:cNvPr id="14" name="TextBox 13"/>
          <p:cNvSpPr txBox="1"/>
          <p:nvPr/>
        </p:nvSpPr>
        <p:spPr>
          <a:xfrm>
            <a:off x="4953000" y="2319867"/>
            <a:ext cx="2286000" cy="3081866"/>
          </a:xfrm>
          <a:prstGeom prst="rect">
            <a:avLst/>
          </a:prstGeom>
          <a:noFill/>
        </p:spPr>
        <p:txBody>
          <a:bodyPr wrap="square" rtlCol="0">
            <a:spAutoFit/>
          </a:bodyPr>
          <a:lstStyle/>
          <a:p>
            <a:endParaRPr lang="en-US"/>
          </a:p>
        </p:txBody>
      </p:sp>
      <p:sp>
        <p:nvSpPr>
          <p:cNvPr id="15" name="TextBox 14"/>
          <p:cNvSpPr txBox="1"/>
          <p:nvPr/>
        </p:nvSpPr>
        <p:spPr>
          <a:xfrm>
            <a:off x="4893735" y="2455333"/>
            <a:ext cx="2912530" cy="2031325"/>
          </a:xfrm>
          <a:prstGeom prst="rect">
            <a:avLst/>
          </a:prstGeom>
          <a:noFill/>
        </p:spPr>
        <p:txBody>
          <a:bodyPr wrap="square" rtlCol="0">
            <a:spAutoFit/>
          </a:bodyPr>
          <a:lstStyle/>
          <a:p>
            <a:pPr marL="285750" indent="-285750">
              <a:buFontTx/>
              <a:buChar char="-"/>
            </a:pPr>
            <a:r>
              <a:rPr lang="en-US" dirty="0" smtClean="0"/>
              <a:t>Machine understands the data(Identifies patterns/structures)</a:t>
            </a:r>
          </a:p>
          <a:p>
            <a:pPr marL="285750" indent="-285750">
              <a:buFontTx/>
              <a:buChar char="-"/>
            </a:pPr>
            <a:r>
              <a:rPr lang="en-US" dirty="0" smtClean="0"/>
              <a:t>Evaluation is qualitative or indirect</a:t>
            </a:r>
          </a:p>
          <a:p>
            <a:pPr marL="285750" indent="-285750">
              <a:buFontTx/>
              <a:buChar char="-"/>
            </a:pPr>
            <a:r>
              <a:rPr lang="en-US" dirty="0" smtClean="0"/>
              <a:t>Does not predict or find anything specific</a:t>
            </a:r>
          </a:p>
        </p:txBody>
      </p:sp>
      <p:sp>
        <p:nvSpPr>
          <p:cNvPr id="16" name="TextBox 15"/>
          <p:cNvSpPr txBox="1"/>
          <p:nvPr/>
        </p:nvSpPr>
        <p:spPr>
          <a:xfrm>
            <a:off x="8339671" y="2455333"/>
            <a:ext cx="2912530" cy="2031325"/>
          </a:xfrm>
          <a:prstGeom prst="rect">
            <a:avLst/>
          </a:prstGeom>
          <a:noFill/>
        </p:spPr>
        <p:txBody>
          <a:bodyPr wrap="square" rtlCol="0">
            <a:spAutoFit/>
          </a:bodyPr>
          <a:lstStyle/>
          <a:p>
            <a:pPr marL="285750" indent="-285750">
              <a:buFontTx/>
              <a:buChar char="-"/>
            </a:pPr>
            <a:r>
              <a:rPr lang="en-US" dirty="0" smtClean="0"/>
              <a:t>Reward based learning</a:t>
            </a:r>
          </a:p>
          <a:p>
            <a:pPr marL="285750" indent="-285750">
              <a:buFontTx/>
              <a:buChar char="-"/>
            </a:pPr>
            <a:r>
              <a:rPr lang="en-US" dirty="0" smtClean="0"/>
              <a:t>Learning from +</a:t>
            </a:r>
            <a:r>
              <a:rPr lang="en-US" dirty="0" err="1" smtClean="0"/>
              <a:t>ve</a:t>
            </a:r>
            <a:r>
              <a:rPr lang="en-US" dirty="0" smtClean="0"/>
              <a:t> and </a:t>
            </a:r>
            <a:r>
              <a:rPr lang="mr-IN" dirty="0" smtClean="0"/>
              <a:t>–</a:t>
            </a:r>
            <a:r>
              <a:rPr lang="en-US" dirty="0" err="1" smtClean="0"/>
              <a:t>ve</a:t>
            </a:r>
            <a:r>
              <a:rPr lang="en-US" dirty="0" smtClean="0"/>
              <a:t> reinforcement</a:t>
            </a:r>
          </a:p>
          <a:p>
            <a:pPr marL="285750" indent="-285750">
              <a:buFontTx/>
              <a:buChar char="-"/>
            </a:pPr>
            <a:r>
              <a:rPr lang="en-US" dirty="0" smtClean="0"/>
              <a:t>Machine learns how to act in a certain environment</a:t>
            </a:r>
          </a:p>
          <a:p>
            <a:pPr marL="285750" indent="-285750">
              <a:buFontTx/>
              <a:buChar char="-"/>
            </a:pPr>
            <a:r>
              <a:rPr lang="en-US" dirty="0" smtClean="0"/>
              <a:t>To maximize rewards</a:t>
            </a:r>
            <a:endParaRPr lang="en-US" dirty="0"/>
          </a:p>
        </p:txBody>
      </p:sp>
    </p:spTree>
    <p:extLst>
      <p:ext uri="{BB962C8B-B14F-4D97-AF65-F5344CB8AC3E}">
        <p14:creationId xmlns:p14="http://schemas.microsoft.com/office/powerpoint/2010/main" val="47012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Supervised Learning</a:t>
            </a:r>
            <a:endParaRPr lang="en-US" sz="2400" dirty="0">
              <a:solidFill>
                <a:srgbClr val="177B57"/>
              </a:solidFill>
              <a:latin typeface="Arial" panose="020B0604020202020204" pitchFamily="34" charset="0"/>
            </a:endParaRPr>
          </a:p>
        </p:txBody>
      </p:sp>
      <p:sp>
        <p:nvSpPr>
          <p:cNvPr id="2" name="TextBox 1"/>
          <p:cNvSpPr txBox="1"/>
          <p:nvPr/>
        </p:nvSpPr>
        <p:spPr>
          <a:xfrm>
            <a:off x="440267" y="1540933"/>
            <a:ext cx="3208864" cy="400110"/>
          </a:xfrm>
          <a:prstGeom prst="rect">
            <a:avLst/>
          </a:prstGeom>
          <a:noFill/>
        </p:spPr>
        <p:txBody>
          <a:bodyPr wrap="square" rtlCol="0">
            <a:spAutoFit/>
          </a:bodyPr>
          <a:lstStyle/>
          <a:p>
            <a:r>
              <a:rPr lang="en-US" sz="2000" dirty="0" smtClean="0">
                <a:latin typeface="Arial" charset="0"/>
                <a:ea typeface="Arial" charset="0"/>
                <a:cs typeface="Arial" charset="0"/>
              </a:rPr>
              <a:t>Housing price prediction</a:t>
            </a:r>
            <a:endParaRPr lang="en-US" sz="2000" dirty="0">
              <a:latin typeface="Arial" charset="0"/>
              <a:ea typeface="Arial" charset="0"/>
              <a:cs typeface="Arial" charset="0"/>
            </a:endParaRPr>
          </a:p>
        </p:txBody>
      </p:sp>
      <p:cxnSp>
        <p:nvCxnSpPr>
          <p:cNvPr id="8" name="Straight Connector 7"/>
          <p:cNvCxnSpPr/>
          <p:nvPr/>
        </p:nvCxnSpPr>
        <p:spPr>
          <a:xfrm>
            <a:off x="5435599" y="5063066"/>
            <a:ext cx="6045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5435599" y="575247"/>
            <a:ext cx="0" cy="4487819"/>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6112933" y="4919131"/>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824134" y="4919132"/>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603067" y="4919131"/>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390464" y="4919132"/>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194799" y="4919130"/>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92267" y="4919130"/>
            <a:ext cx="0" cy="28786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35598" y="5206997"/>
            <a:ext cx="5689601" cy="369332"/>
          </a:xfrm>
          <a:prstGeom prst="rect">
            <a:avLst/>
          </a:prstGeom>
          <a:noFill/>
        </p:spPr>
        <p:txBody>
          <a:bodyPr wrap="square" rtlCol="0">
            <a:spAutoFit/>
          </a:bodyPr>
          <a:lstStyle/>
          <a:p>
            <a:r>
              <a:rPr lang="en-US" smtClean="0"/>
              <a:t>0        500       1000      1500      2000     2500       3000</a:t>
            </a:r>
            <a:endParaRPr lang="en-US"/>
          </a:p>
        </p:txBody>
      </p:sp>
      <p:sp>
        <p:nvSpPr>
          <p:cNvPr id="20" name="TextBox 19"/>
          <p:cNvSpPr txBox="1"/>
          <p:nvPr/>
        </p:nvSpPr>
        <p:spPr>
          <a:xfrm>
            <a:off x="6299200" y="5576329"/>
            <a:ext cx="3793067" cy="369332"/>
          </a:xfrm>
          <a:prstGeom prst="rect">
            <a:avLst/>
          </a:prstGeom>
          <a:noFill/>
        </p:spPr>
        <p:txBody>
          <a:bodyPr wrap="square" rtlCol="0">
            <a:spAutoFit/>
          </a:bodyPr>
          <a:lstStyle/>
          <a:p>
            <a:r>
              <a:rPr lang="en-US" dirty="0" smtClean="0"/>
              <a:t>Size in square feet</a:t>
            </a:r>
            <a:endParaRPr lang="en-US" dirty="0"/>
          </a:p>
        </p:txBody>
      </p:sp>
      <p:cxnSp>
        <p:nvCxnSpPr>
          <p:cNvPr id="26" name="Straight Connector 25"/>
          <p:cNvCxnSpPr/>
          <p:nvPr/>
        </p:nvCxnSpPr>
        <p:spPr>
          <a:xfrm flipV="1">
            <a:off x="5266267" y="4273323"/>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249334" y="3629857"/>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32401" y="2908051"/>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249334" y="2118307"/>
            <a:ext cx="321733" cy="1"/>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21199" y="4147501"/>
            <a:ext cx="643466" cy="369332"/>
          </a:xfrm>
          <a:prstGeom prst="rect">
            <a:avLst/>
          </a:prstGeom>
          <a:noFill/>
        </p:spPr>
        <p:txBody>
          <a:bodyPr wrap="square" rtlCol="0">
            <a:spAutoFit/>
          </a:bodyPr>
          <a:lstStyle/>
          <a:p>
            <a:r>
              <a:rPr lang="en-US" dirty="0" smtClean="0"/>
              <a:t>100</a:t>
            </a:r>
            <a:endParaRPr lang="en-US" dirty="0"/>
          </a:p>
        </p:txBody>
      </p:sp>
      <p:sp>
        <p:nvSpPr>
          <p:cNvPr id="34" name="TextBox 33"/>
          <p:cNvSpPr txBox="1"/>
          <p:nvPr/>
        </p:nvSpPr>
        <p:spPr>
          <a:xfrm>
            <a:off x="4538132" y="3479880"/>
            <a:ext cx="643466" cy="369332"/>
          </a:xfrm>
          <a:prstGeom prst="rect">
            <a:avLst/>
          </a:prstGeom>
          <a:noFill/>
        </p:spPr>
        <p:txBody>
          <a:bodyPr wrap="square" rtlCol="0">
            <a:spAutoFit/>
          </a:bodyPr>
          <a:lstStyle/>
          <a:p>
            <a:r>
              <a:rPr lang="en-US" dirty="0" smtClean="0"/>
              <a:t>200</a:t>
            </a:r>
            <a:endParaRPr lang="en-US" dirty="0"/>
          </a:p>
        </p:txBody>
      </p:sp>
      <p:sp>
        <p:nvSpPr>
          <p:cNvPr id="35" name="TextBox 34"/>
          <p:cNvSpPr txBox="1"/>
          <p:nvPr/>
        </p:nvSpPr>
        <p:spPr>
          <a:xfrm>
            <a:off x="4572000" y="2795317"/>
            <a:ext cx="575731" cy="369332"/>
          </a:xfrm>
          <a:prstGeom prst="rect">
            <a:avLst/>
          </a:prstGeom>
          <a:noFill/>
        </p:spPr>
        <p:txBody>
          <a:bodyPr wrap="square" rtlCol="0">
            <a:spAutoFit/>
          </a:bodyPr>
          <a:lstStyle/>
          <a:p>
            <a:r>
              <a:rPr lang="en-US" dirty="0" smtClean="0"/>
              <a:t>300</a:t>
            </a:r>
            <a:endParaRPr lang="en-US" dirty="0"/>
          </a:p>
        </p:txBody>
      </p:sp>
      <p:sp>
        <p:nvSpPr>
          <p:cNvPr id="36" name="TextBox 35"/>
          <p:cNvSpPr txBox="1"/>
          <p:nvPr/>
        </p:nvSpPr>
        <p:spPr>
          <a:xfrm>
            <a:off x="4572001" y="1941043"/>
            <a:ext cx="558798" cy="369332"/>
          </a:xfrm>
          <a:prstGeom prst="rect">
            <a:avLst/>
          </a:prstGeom>
          <a:noFill/>
        </p:spPr>
        <p:txBody>
          <a:bodyPr wrap="square" rtlCol="0">
            <a:spAutoFit/>
          </a:bodyPr>
          <a:lstStyle/>
          <a:p>
            <a:r>
              <a:rPr lang="en-US" dirty="0" smtClean="0"/>
              <a:t>400</a:t>
            </a:r>
            <a:endParaRPr lang="en-US" dirty="0"/>
          </a:p>
        </p:txBody>
      </p:sp>
      <p:sp>
        <p:nvSpPr>
          <p:cNvPr id="37" name="TextBox 36"/>
          <p:cNvSpPr txBox="1"/>
          <p:nvPr/>
        </p:nvSpPr>
        <p:spPr>
          <a:xfrm>
            <a:off x="2523067" y="3228938"/>
            <a:ext cx="2125133" cy="369332"/>
          </a:xfrm>
          <a:prstGeom prst="rect">
            <a:avLst/>
          </a:prstGeom>
          <a:noFill/>
        </p:spPr>
        <p:txBody>
          <a:bodyPr wrap="square" rtlCol="0">
            <a:spAutoFit/>
          </a:bodyPr>
          <a:lstStyle/>
          <a:p>
            <a:r>
              <a:rPr lang="en-US" dirty="0" smtClean="0"/>
              <a:t>Price ($) in 1000’s</a:t>
            </a:r>
            <a:endParaRPr lang="en-US" dirty="0"/>
          </a:p>
        </p:txBody>
      </p:sp>
      <p:sp>
        <p:nvSpPr>
          <p:cNvPr id="38" name="Multiply 37"/>
          <p:cNvSpPr/>
          <p:nvPr/>
        </p:nvSpPr>
        <p:spPr>
          <a:xfrm>
            <a:off x="5850468" y="3672758"/>
            <a:ext cx="364064" cy="35290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p:nvPr/>
        </p:nvSpPr>
        <p:spPr>
          <a:xfrm>
            <a:off x="6189134" y="3302000"/>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p:nvPr/>
        </p:nvSpPr>
        <p:spPr>
          <a:xfrm>
            <a:off x="8280398" y="2490607"/>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ultiply 40"/>
          <p:cNvSpPr/>
          <p:nvPr/>
        </p:nvSpPr>
        <p:spPr>
          <a:xfrm>
            <a:off x="7755465" y="2607916"/>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y 41"/>
          <p:cNvSpPr/>
          <p:nvPr/>
        </p:nvSpPr>
        <p:spPr>
          <a:xfrm>
            <a:off x="7222068" y="2573476"/>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ultiply 42"/>
          <p:cNvSpPr/>
          <p:nvPr/>
        </p:nvSpPr>
        <p:spPr>
          <a:xfrm>
            <a:off x="6519332" y="3101773"/>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ultiply 43"/>
          <p:cNvSpPr/>
          <p:nvPr/>
        </p:nvSpPr>
        <p:spPr>
          <a:xfrm flipV="1">
            <a:off x="6989235" y="2979635"/>
            <a:ext cx="465665" cy="30480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ultiply 44"/>
          <p:cNvSpPr/>
          <p:nvPr/>
        </p:nvSpPr>
        <p:spPr>
          <a:xfrm>
            <a:off x="8716428" y="2346183"/>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Multiply 45"/>
          <p:cNvSpPr/>
          <p:nvPr/>
        </p:nvSpPr>
        <p:spPr>
          <a:xfrm>
            <a:off x="9457261" y="2313438"/>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669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Supervised Learning</a:t>
            </a:r>
            <a:endParaRPr lang="en-US" sz="2400" dirty="0">
              <a:solidFill>
                <a:srgbClr val="177B57"/>
              </a:solidFill>
              <a:latin typeface="Arial" panose="020B0604020202020204" pitchFamily="34" charset="0"/>
            </a:endParaRPr>
          </a:p>
        </p:txBody>
      </p:sp>
      <p:sp>
        <p:nvSpPr>
          <p:cNvPr id="2" name="TextBox 1"/>
          <p:cNvSpPr txBox="1"/>
          <p:nvPr/>
        </p:nvSpPr>
        <p:spPr>
          <a:xfrm>
            <a:off x="440267" y="1540933"/>
            <a:ext cx="3208864" cy="400110"/>
          </a:xfrm>
          <a:prstGeom prst="rect">
            <a:avLst/>
          </a:prstGeom>
          <a:noFill/>
        </p:spPr>
        <p:txBody>
          <a:bodyPr wrap="square" rtlCol="0">
            <a:spAutoFit/>
          </a:bodyPr>
          <a:lstStyle/>
          <a:p>
            <a:r>
              <a:rPr lang="en-US" sz="2000" dirty="0" smtClean="0">
                <a:latin typeface="Arial" charset="0"/>
                <a:ea typeface="Arial" charset="0"/>
                <a:cs typeface="Arial" charset="0"/>
              </a:rPr>
              <a:t>Housing price prediction</a:t>
            </a:r>
            <a:endParaRPr lang="en-US" sz="2000" dirty="0">
              <a:latin typeface="Arial" charset="0"/>
              <a:ea typeface="Arial" charset="0"/>
              <a:cs typeface="Arial" charset="0"/>
            </a:endParaRPr>
          </a:p>
        </p:txBody>
      </p:sp>
      <p:cxnSp>
        <p:nvCxnSpPr>
          <p:cNvPr id="8" name="Straight Connector 7"/>
          <p:cNvCxnSpPr/>
          <p:nvPr/>
        </p:nvCxnSpPr>
        <p:spPr>
          <a:xfrm>
            <a:off x="5435599" y="5063066"/>
            <a:ext cx="6045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5435599" y="575247"/>
            <a:ext cx="0" cy="4487819"/>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6112933" y="4919131"/>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824134" y="4919132"/>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603067" y="4919131"/>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390464" y="4919132"/>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194799" y="4919130"/>
            <a:ext cx="0" cy="28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92267" y="4919130"/>
            <a:ext cx="0" cy="28786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35598" y="5206997"/>
            <a:ext cx="5689601" cy="369332"/>
          </a:xfrm>
          <a:prstGeom prst="rect">
            <a:avLst/>
          </a:prstGeom>
          <a:noFill/>
        </p:spPr>
        <p:txBody>
          <a:bodyPr wrap="square" rtlCol="0">
            <a:spAutoFit/>
          </a:bodyPr>
          <a:lstStyle/>
          <a:p>
            <a:r>
              <a:rPr lang="en-US" dirty="0" smtClean="0"/>
              <a:t>0        500       1000      1500      2000     2500       3000</a:t>
            </a:r>
            <a:endParaRPr lang="en-US" dirty="0"/>
          </a:p>
        </p:txBody>
      </p:sp>
      <p:sp>
        <p:nvSpPr>
          <p:cNvPr id="20" name="TextBox 19"/>
          <p:cNvSpPr txBox="1"/>
          <p:nvPr/>
        </p:nvSpPr>
        <p:spPr>
          <a:xfrm>
            <a:off x="6299200" y="5576329"/>
            <a:ext cx="3793067" cy="369332"/>
          </a:xfrm>
          <a:prstGeom prst="rect">
            <a:avLst/>
          </a:prstGeom>
          <a:noFill/>
        </p:spPr>
        <p:txBody>
          <a:bodyPr wrap="square" rtlCol="0">
            <a:spAutoFit/>
          </a:bodyPr>
          <a:lstStyle/>
          <a:p>
            <a:r>
              <a:rPr lang="en-US" dirty="0" smtClean="0"/>
              <a:t>Size in square feet</a:t>
            </a:r>
            <a:endParaRPr lang="en-US" dirty="0"/>
          </a:p>
        </p:txBody>
      </p:sp>
      <p:cxnSp>
        <p:nvCxnSpPr>
          <p:cNvPr id="26" name="Straight Connector 25"/>
          <p:cNvCxnSpPr/>
          <p:nvPr/>
        </p:nvCxnSpPr>
        <p:spPr>
          <a:xfrm flipV="1">
            <a:off x="5266267" y="4273323"/>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249334" y="3629857"/>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32401" y="2908051"/>
            <a:ext cx="32173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249334" y="2118307"/>
            <a:ext cx="321733" cy="1"/>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21199" y="4147501"/>
            <a:ext cx="643466" cy="369332"/>
          </a:xfrm>
          <a:prstGeom prst="rect">
            <a:avLst/>
          </a:prstGeom>
          <a:noFill/>
        </p:spPr>
        <p:txBody>
          <a:bodyPr wrap="square" rtlCol="0">
            <a:spAutoFit/>
          </a:bodyPr>
          <a:lstStyle/>
          <a:p>
            <a:r>
              <a:rPr lang="en-US" dirty="0" smtClean="0"/>
              <a:t>100</a:t>
            </a:r>
            <a:endParaRPr lang="en-US" dirty="0"/>
          </a:p>
        </p:txBody>
      </p:sp>
      <p:sp>
        <p:nvSpPr>
          <p:cNvPr id="34" name="TextBox 33"/>
          <p:cNvSpPr txBox="1"/>
          <p:nvPr/>
        </p:nvSpPr>
        <p:spPr>
          <a:xfrm>
            <a:off x="4538132" y="3479880"/>
            <a:ext cx="643466" cy="369332"/>
          </a:xfrm>
          <a:prstGeom prst="rect">
            <a:avLst/>
          </a:prstGeom>
          <a:noFill/>
        </p:spPr>
        <p:txBody>
          <a:bodyPr wrap="square" rtlCol="0">
            <a:spAutoFit/>
          </a:bodyPr>
          <a:lstStyle/>
          <a:p>
            <a:r>
              <a:rPr lang="en-US" dirty="0" smtClean="0"/>
              <a:t>200</a:t>
            </a:r>
            <a:endParaRPr lang="en-US" dirty="0"/>
          </a:p>
        </p:txBody>
      </p:sp>
      <p:sp>
        <p:nvSpPr>
          <p:cNvPr id="35" name="TextBox 34"/>
          <p:cNvSpPr txBox="1"/>
          <p:nvPr/>
        </p:nvSpPr>
        <p:spPr>
          <a:xfrm>
            <a:off x="4572000" y="2795317"/>
            <a:ext cx="575731" cy="369332"/>
          </a:xfrm>
          <a:prstGeom prst="rect">
            <a:avLst/>
          </a:prstGeom>
          <a:noFill/>
        </p:spPr>
        <p:txBody>
          <a:bodyPr wrap="square" rtlCol="0">
            <a:spAutoFit/>
          </a:bodyPr>
          <a:lstStyle/>
          <a:p>
            <a:r>
              <a:rPr lang="en-US" dirty="0" smtClean="0"/>
              <a:t>300</a:t>
            </a:r>
            <a:endParaRPr lang="en-US" dirty="0"/>
          </a:p>
        </p:txBody>
      </p:sp>
      <p:sp>
        <p:nvSpPr>
          <p:cNvPr id="36" name="TextBox 35"/>
          <p:cNvSpPr txBox="1"/>
          <p:nvPr/>
        </p:nvSpPr>
        <p:spPr>
          <a:xfrm>
            <a:off x="4572001" y="1941043"/>
            <a:ext cx="558798" cy="369332"/>
          </a:xfrm>
          <a:prstGeom prst="rect">
            <a:avLst/>
          </a:prstGeom>
          <a:noFill/>
        </p:spPr>
        <p:txBody>
          <a:bodyPr wrap="square" rtlCol="0">
            <a:spAutoFit/>
          </a:bodyPr>
          <a:lstStyle/>
          <a:p>
            <a:r>
              <a:rPr lang="en-US" dirty="0" smtClean="0"/>
              <a:t>400</a:t>
            </a:r>
            <a:endParaRPr lang="en-US" dirty="0"/>
          </a:p>
        </p:txBody>
      </p:sp>
      <p:sp>
        <p:nvSpPr>
          <p:cNvPr id="37" name="TextBox 36"/>
          <p:cNvSpPr txBox="1"/>
          <p:nvPr/>
        </p:nvSpPr>
        <p:spPr>
          <a:xfrm>
            <a:off x="2523067" y="3228938"/>
            <a:ext cx="2125133" cy="369332"/>
          </a:xfrm>
          <a:prstGeom prst="rect">
            <a:avLst/>
          </a:prstGeom>
          <a:noFill/>
        </p:spPr>
        <p:txBody>
          <a:bodyPr wrap="square" rtlCol="0">
            <a:spAutoFit/>
          </a:bodyPr>
          <a:lstStyle/>
          <a:p>
            <a:r>
              <a:rPr lang="en-US" dirty="0" smtClean="0"/>
              <a:t>Price ($) in 1000’s</a:t>
            </a:r>
            <a:endParaRPr lang="en-US" dirty="0"/>
          </a:p>
        </p:txBody>
      </p:sp>
      <p:sp>
        <p:nvSpPr>
          <p:cNvPr id="38" name="Multiply 37"/>
          <p:cNvSpPr/>
          <p:nvPr/>
        </p:nvSpPr>
        <p:spPr>
          <a:xfrm>
            <a:off x="5850468" y="3672758"/>
            <a:ext cx="364064" cy="35290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p:nvPr/>
        </p:nvSpPr>
        <p:spPr>
          <a:xfrm>
            <a:off x="6189134" y="3302000"/>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p:nvPr/>
        </p:nvSpPr>
        <p:spPr>
          <a:xfrm>
            <a:off x="8280398" y="2490607"/>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ultiply 40"/>
          <p:cNvSpPr/>
          <p:nvPr/>
        </p:nvSpPr>
        <p:spPr>
          <a:xfrm>
            <a:off x="7755465" y="2607916"/>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y 41"/>
          <p:cNvSpPr/>
          <p:nvPr/>
        </p:nvSpPr>
        <p:spPr>
          <a:xfrm>
            <a:off x="7222068" y="2573476"/>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ultiply 42"/>
          <p:cNvSpPr/>
          <p:nvPr/>
        </p:nvSpPr>
        <p:spPr>
          <a:xfrm>
            <a:off x="6519332" y="3101773"/>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ultiply 43"/>
          <p:cNvSpPr/>
          <p:nvPr/>
        </p:nvSpPr>
        <p:spPr>
          <a:xfrm flipV="1">
            <a:off x="6989235" y="2979635"/>
            <a:ext cx="465665" cy="30480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ultiply 44"/>
          <p:cNvSpPr/>
          <p:nvPr/>
        </p:nvSpPr>
        <p:spPr>
          <a:xfrm>
            <a:off x="8716428" y="2346183"/>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Multiply 45"/>
          <p:cNvSpPr/>
          <p:nvPr/>
        </p:nvSpPr>
        <p:spPr>
          <a:xfrm>
            <a:off x="9457261" y="2313438"/>
            <a:ext cx="465665" cy="35433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519332" y="4775200"/>
            <a:ext cx="0" cy="575733"/>
          </a:xfrm>
          <a:prstGeom prst="line">
            <a:avLst/>
          </a:prstGeom>
        </p:spPr>
        <p:style>
          <a:lnRef idx="1">
            <a:schemeClr val="accent4"/>
          </a:lnRef>
          <a:fillRef idx="0">
            <a:schemeClr val="accent4"/>
          </a:fillRef>
          <a:effectRef idx="0">
            <a:schemeClr val="accent4"/>
          </a:effectRef>
          <a:fontRef idx="minor">
            <a:schemeClr val="tx1"/>
          </a:fontRef>
        </p:style>
      </p:cxnSp>
      <p:sp>
        <p:nvSpPr>
          <p:cNvPr id="47" name="TextBox 46"/>
          <p:cNvSpPr txBox="1"/>
          <p:nvPr/>
        </p:nvSpPr>
        <p:spPr>
          <a:xfrm>
            <a:off x="6222999" y="4332167"/>
            <a:ext cx="728134" cy="369332"/>
          </a:xfrm>
          <a:prstGeom prst="rect">
            <a:avLst/>
          </a:prstGeom>
          <a:noFill/>
        </p:spPr>
        <p:txBody>
          <a:bodyPr wrap="square" rtlCol="0">
            <a:spAutoFit/>
          </a:bodyPr>
          <a:lstStyle/>
          <a:p>
            <a:r>
              <a:rPr lang="en-US" smtClean="0"/>
              <a:t>7500</a:t>
            </a:r>
            <a:endParaRPr lang="en-US" dirty="0"/>
          </a:p>
        </p:txBody>
      </p:sp>
      <p:sp>
        <p:nvSpPr>
          <p:cNvPr id="48" name="TextBox 47"/>
          <p:cNvSpPr txBox="1"/>
          <p:nvPr/>
        </p:nvSpPr>
        <p:spPr>
          <a:xfrm>
            <a:off x="516466" y="3773801"/>
            <a:ext cx="3132663" cy="1200329"/>
          </a:xfrm>
          <a:prstGeom prst="rect">
            <a:avLst/>
          </a:prstGeom>
          <a:noFill/>
        </p:spPr>
        <p:txBody>
          <a:bodyPr wrap="square" rtlCol="0">
            <a:spAutoFit/>
          </a:bodyPr>
          <a:lstStyle/>
          <a:p>
            <a:pPr marL="285750" indent="-285750">
              <a:buFontTx/>
              <a:buChar char="-"/>
            </a:pPr>
            <a:r>
              <a:rPr lang="en-US" dirty="0" smtClean="0"/>
              <a:t>Rights answers given</a:t>
            </a:r>
          </a:p>
          <a:p>
            <a:pPr marL="285750" indent="-285750">
              <a:buFontTx/>
              <a:buChar char="-"/>
            </a:pPr>
            <a:r>
              <a:rPr lang="en-US" dirty="0" smtClean="0"/>
              <a:t>Regression - Predict continuous values output(price)</a:t>
            </a:r>
            <a:endParaRPr lang="en-US" dirty="0"/>
          </a:p>
        </p:txBody>
      </p:sp>
      <p:cxnSp>
        <p:nvCxnSpPr>
          <p:cNvPr id="11" name="Straight Connector 10"/>
          <p:cNvCxnSpPr/>
          <p:nvPr/>
        </p:nvCxnSpPr>
        <p:spPr>
          <a:xfrm flipV="1">
            <a:off x="5588000" y="2118307"/>
            <a:ext cx="4504267" cy="1907360"/>
          </a:xfrm>
          <a:prstGeom prst="line">
            <a:avLst/>
          </a:prstGeom>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5706534" y="2415179"/>
            <a:ext cx="5082025" cy="1699355"/>
          </a:xfrm>
          <a:custGeom>
            <a:avLst/>
            <a:gdLst>
              <a:gd name="connsiteX0" fmla="*/ 0 w 4895759"/>
              <a:gd name="connsiteY0" fmla="*/ 1953621 h 1953621"/>
              <a:gd name="connsiteX1" fmla="*/ 1828800 w 4895759"/>
              <a:gd name="connsiteY1" fmla="*/ 158688 h 1953621"/>
              <a:gd name="connsiteX2" fmla="*/ 4013200 w 4895759"/>
              <a:gd name="connsiteY2" fmla="*/ 74021 h 1953621"/>
              <a:gd name="connsiteX3" fmla="*/ 4826000 w 4895759"/>
              <a:gd name="connsiteY3" fmla="*/ 23221 h 1953621"/>
              <a:gd name="connsiteX4" fmla="*/ 4859867 w 4895759"/>
              <a:gd name="connsiteY4" fmla="*/ 74021 h 1953621"/>
              <a:gd name="connsiteX5" fmla="*/ 4893733 w 4895759"/>
              <a:gd name="connsiteY5" fmla="*/ 40154 h 195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759" h="1953621">
                <a:moveTo>
                  <a:pt x="0" y="1953621"/>
                </a:moveTo>
                <a:cubicBezTo>
                  <a:pt x="579966" y="1212788"/>
                  <a:pt x="1159933" y="471955"/>
                  <a:pt x="1828800" y="158688"/>
                </a:cubicBezTo>
                <a:cubicBezTo>
                  <a:pt x="2497667" y="-154579"/>
                  <a:pt x="3513667" y="96599"/>
                  <a:pt x="4013200" y="74021"/>
                </a:cubicBezTo>
                <a:cubicBezTo>
                  <a:pt x="4512733" y="51443"/>
                  <a:pt x="4684889" y="23221"/>
                  <a:pt x="4826000" y="23221"/>
                </a:cubicBezTo>
                <a:cubicBezTo>
                  <a:pt x="4967111" y="23221"/>
                  <a:pt x="4848578" y="71199"/>
                  <a:pt x="4859867" y="74021"/>
                </a:cubicBezTo>
                <a:cubicBezTo>
                  <a:pt x="4871156" y="76843"/>
                  <a:pt x="4893733" y="40154"/>
                  <a:pt x="4893733" y="401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294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Classification Problem</a:t>
            </a:r>
            <a:endParaRPr lang="en-US" sz="2400" dirty="0">
              <a:solidFill>
                <a:srgbClr val="177B57"/>
              </a:solidFill>
              <a:latin typeface="Arial" panose="020B0604020202020204" pitchFamily="34" charset="0"/>
            </a:endParaRPr>
          </a:p>
        </p:txBody>
      </p:sp>
      <p:cxnSp>
        <p:nvCxnSpPr>
          <p:cNvPr id="7" name="Straight Arrow Connector 6"/>
          <p:cNvCxnSpPr/>
          <p:nvPr/>
        </p:nvCxnSpPr>
        <p:spPr>
          <a:xfrm flipV="1">
            <a:off x="838200" y="1608667"/>
            <a:ext cx="0" cy="2980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838200" y="4555067"/>
            <a:ext cx="3733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223000" y="1574801"/>
            <a:ext cx="0" cy="2980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23000" y="4504267"/>
            <a:ext cx="3733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64833" y="4834607"/>
            <a:ext cx="880533" cy="369332"/>
          </a:xfrm>
          <a:prstGeom prst="rect">
            <a:avLst/>
          </a:prstGeom>
          <a:noFill/>
        </p:spPr>
        <p:txBody>
          <a:bodyPr wrap="square" rtlCol="0">
            <a:spAutoFit/>
          </a:bodyPr>
          <a:lstStyle/>
          <a:p>
            <a:r>
              <a:rPr lang="en-US" dirty="0" smtClean="0"/>
              <a:t>x1</a:t>
            </a:r>
            <a:endParaRPr lang="en-US" dirty="0"/>
          </a:p>
        </p:txBody>
      </p:sp>
      <p:sp>
        <p:nvSpPr>
          <p:cNvPr id="13" name="TextBox 12"/>
          <p:cNvSpPr txBox="1"/>
          <p:nvPr/>
        </p:nvSpPr>
        <p:spPr>
          <a:xfrm>
            <a:off x="304800" y="2794000"/>
            <a:ext cx="401072" cy="369332"/>
          </a:xfrm>
          <a:prstGeom prst="rect">
            <a:avLst/>
          </a:prstGeom>
          <a:noFill/>
        </p:spPr>
        <p:txBody>
          <a:bodyPr wrap="none" rtlCol="0">
            <a:spAutoFit/>
          </a:bodyPr>
          <a:lstStyle/>
          <a:p>
            <a:r>
              <a:rPr lang="en-US" dirty="0" smtClean="0"/>
              <a:t>x2</a:t>
            </a:r>
            <a:endParaRPr lang="en-US" dirty="0"/>
          </a:p>
        </p:txBody>
      </p:sp>
      <p:sp>
        <p:nvSpPr>
          <p:cNvPr id="15" name="TextBox 14"/>
          <p:cNvSpPr txBox="1"/>
          <p:nvPr/>
        </p:nvSpPr>
        <p:spPr>
          <a:xfrm>
            <a:off x="5689599" y="2695602"/>
            <a:ext cx="401072" cy="369332"/>
          </a:xfrm>
          <a:prstGeom prst="rect">
            <a:avLst/>
          </a:prstGeom>
          <a:noFill/>
        </p:spPr>
        <p:txBody>
          <a:bodyPr wrap="none" rtlCol="0">
            <a:spAutoFit/>
          </a:bodyPr>
          <a:lstStyle/>
          <a:p>
            <a:r>
              <a:rPr lang="en-US" dirty="0" smtClean="0"/>
              <a:t>x2</a:t>
            </a:r>
            <a:endParaRPr lang="en-US" dirty="0"/>
          </a:p>
        </p:txBody>
      </p:sp>
      <p:sp>
        <p:nvSpPr>
          <p:cNvPr id="16" name="TextBox 15"/>
          <p:cNvSpPr txBox="1"/>
          <p:nvPr/>
        </p:nvSpPr>
        <p:spPr>
          <a:xfrm>
            <a:off x="7463366" y="4675341"/>
            <a:ext cx="880533" cy="369332"/>
          </a:xfrm>
          <a:prstGeom prst="rect">
            <a:avLst/>
          </a:prstGeom>
          <a:noFill/>
        </p:spPr>
        <p:txBody>
          <a:bodyPr wrap="square" rtlCol="0">
            <a:spAutoFit/>
          </a:bodyPr>
          <a:lstStyle/>
          <a:p>
            <a:r>
              <a:rPr lang="en-US" dirty="0" smtClean="0"/>
              <a:t>x1</a:t>
            </a:r>
            <a:endParaRPr lang="en-US" dirty="0"/>
          </a:p>
        </p:txBody>
      </p:sp>
      <p:sp>
        <p:nvSpPr>
          <p:cNvPr id="14" name="Oval 13"/>
          <p:cNvSpPr/>
          <p:nvPr/>
        </p:nvSpPr>
        <p:spPr>
          <a:xfrm>
            <a:off x="1440429" y="3555654"/>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489201" y="3268133"/>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78566" y="3721171"/>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flipV="1">
            <a:off x="1842595" y="3208240"/>
            <a:ext cx="372533" cy="22013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p:cNvSpPr/>
          <p:nvPr/>
        </p:nvSpPr>
        <p:spPr>
          <a:xfrm>
            <a:off x="3393563" y="2534191"/>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p:cNvSpPr/>
          <p:nvPr/>
        </p:nvSpPr>
        <p:spPr>
          <a:xfrm>
            <a:off x="3339078" y="1958465"/>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p:cNvSpPr/>
          <p:nvPr/>
        </p:nvSpPr>
        <p:spPr>
          <a:xfrm>
            <a:off x="4062394" y="2260114"/>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841067" y="1608667"/>
            <a:ext cx="304800" cy="349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267609" y="1608667"/>
            <a:ext cx="304800" cy="349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52275" y="2184393"/>
            <a:ext cx="304800" cy="349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013119" y="2030994"/>
            <a:ext cx="304800" cy="349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94660" y="1292256"/>
            <a:ext cx="304800" cy="349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120465" y="3618328"/>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947061" y="3701673"/>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388261" y="3229245"/>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801396" y="3180475"/>
            <a:ext cx="372533" cy="2370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iangle 37"/>
          <p:cNvSpPr/>
          <p:nvPr/>
        </p:nvSpPr>
        <p:spPr>
          <a:xfrm>
            <a:off x="9447193" y="1806506"/>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angle 38"/>
          <p:cNvSpPr/>
          <p:nvPr/>
        </p:nvSpPr>
        <p:spPr>
          <a:xfrm>
            <a:off x="3778072" y="1584049"/>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p:cNvSpPr/>
          <p:nvPr/>
        </p:nvSpPr>
        <p:spPr>
          <a:xfrm>
            <a:off x="9673391" y="2246626"/>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p:cNvSpPr/>
          <p:nvPr/>
        </p:nvSpPr>
        <p:spPr>
          <a:xfrm>
            <a:off x="8891461" y="2188262"/>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angle 41"/>
          <p:cNvSpPr/>
          <p:nvPr/>
        </p:nvSpPr>
        <p:spPr>
          <a:xfrm>
            <a:off x="8942773" y="1675429"/>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angle 42"/>
          <p:cNvSpPr/>
          <p:nvPr/>
        </p:nvSpPr>
        <p:spPr>
          <a:xfrm>
            <a:off x="9261949" y="2399697"/>
            <a:ext cx="370488" cy="44897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930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Unsupervised Learning</a:t>
            </a:r>
            <a:endParaRPr lang="en-US" sz="2400" dirty="0">
              <a:solidFill>
                <a:srgbClr val="177B57"/>
              </a:solidFill>
              <a:latin typeface="Arial" panose="020B0604020202020204" pitchFamily="34" charset="0"/>
            </a:endParaRPr>
          </a:p>
        </p:txBody>
      </p:sp>
      <p:sp>
        <p:nvSpPr>
          <p:cNvPr id="3" name="Rectangle 2"/>
          <p:cNvSpPr/>
          <p:nvPr/>
        </p:nvSpPr>
        <p:spPr>
          <a:xfrm>
            <a:off x="838200" y="1271926"/>
            <a:ext cx="10024534" cy="369332"/>
          </a:xfrm>
          <a:prstGeom prst="rect">
            <a:avLst/>
          </a:prstGeom>
        </p:spPr>
        <p:txBody>
          <a:bodyPr wrap="square">
            <a:spAutoFit/>
          </a:bodyPr>
          <a:lstStyle/>
          <a:p>
            <a:r>
              <a:rPr lang="en-US" dirty="0" smtClean="0"/>
              <a:t>Given the data give me some description of data </a:t>
            </a:r>
            <a:r>
              <a:rPr lang="mr-IN" dirty="0" smtClean="0"/>
              <a:t>–</a:t>
            </a:r>
            <a:r>
              <a:rPr lang="en-US" dirty="0" smtClean="0"/>
              <a:t> Structure the data</a:t>
            </a:r>
            <a:endParaRPr lang="en-US" dirty="0"/>
          </a:p>
        </p:txBody>
      </p:sp>
      <p:sp>
        <p:nvSpPr>
          <p:cNvPr id="2" name="Rectangle 1"/>
          <p:cNvSpPr/>
          <p:nvPr/>
        </p:nvSpPr>
        <p:spPr>
          <a:xfrm>
            <a:off x="2641600" y="2368602"/>
            <a:ext cx="6096000" cy="646331"/>
          </a:xfrm>
          <a:prstGeom prst="rect">
            <a:avLst/>
          </a:prstGeom>
        </p:spPr>
        <p:txBody>
          <a:bodyPr>
            <a:spAutoFit/>
          </a:bodyPr>
          <a:lstStyle/>
          <a:p>
            <a:r>
              <a:rPr lang="en-US" dirty="0">
                <a:solidFill>
                  <a:srgbClr val="333333"/>
                </a:solidFill>
                <a:latin typeface="Arial" charset="0"/>
                <a:ea typeface="Arial" charset="0"/>
                <a:cs typeface="Arial" charset="0"/>
              </a:rPr>
              <a:t/>
            </a:r>
            <a:br>
              <a:rPr lang="en-US" dirty="0">
                <a:solidFill>
                  <a:srgbClr val="333333"/>
                </a:solidFill>
                <a:latin typeface="Arial" charset="0"/>
                <a:ea typeface="Arial" charset="0"/>
                <a:cs typeface="Arial" charset="0"/>
              </a:rPr>
            </a:br>
            <a:endParaRPr lang="en-US" b="0" i="0" dirty="0">
              <a:solidFill>
                <a:srgbClr val="333333"/>
              </a:solidFill>
              <a:effectLst/>
              <a:latin typeface="Arial" charset="0"/>
              <a:ea typeface="Arial" charset="0"/>
              <a:cs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2133" y="1999270"/>
            <a:ext cx="6502400" cy="3467100"/>
          </a:xfrm>
          <a:prstGeom prst="rect">
            <a:avLst/>
          </a:prstGeom>
        </p:spPr>
      </p:pic>
    </p:spTree>
    <p:extLst>
      <p:ext uri="{BB962C8B-B14F-4D97-AF65-F5344CB8AC3E}">
        <p14:creationId xmlns:p14="http://schemas.microsoft.com/office/powerpoint/2010/main" val="20537337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Exercise</a:t>
            </a:r>
            <a:endParaRPr lang="en-US" sz="2400" dirty="0">
              <a:solidFill>
                <a:srgbClr val="177B57"/>
              </a:solidFill>
              <a:latin typeface="Arial" panose="020B0604020202020204" pitchFamily="34" charset="0"/>
            </a:endParaRPr>
          </a:p>
        </p:txBody>
      </p:sp>
      <p:sp>
        <p:nvSpPr>
          <p:cNvPr id="2" name="TextBox 1"/>
          <p:cNvSpPr txBox="1"/>
          <p:nvPr/>
        </p:nvSpPr>
        <p:spPr>
          <a:xfrm>
            <a:off x="1467556" y="1538110"/>
            <a:ext cx="9383888" cy="3693319"/>
          </a:xfrm>
          <a:prstGeom prst="rect">
            <a:avLst/>
          </a:prstGeom>
          <a:noFill/>
        </p:spPr>
        <p:txBody>
          <a:bodyPr wrap="square" rtlCol="0">
            <a:spAutoFit/>
          </a:bodyPr>
          <a:lstStyle/>
          <a:p>
            <a:pPr marL="342900" indent="-342900">
              <a:buAutoNum type="arabicPeriod"/>
            </a:pPr>
            <a:r>
              <a:rPr lang="en-US" dirty="0" smtClean="0"/>
              <a:t>Suppose you have to predict whether sun will rise today, based on the trend that you know of for the past 2 months based on certain parameters. What kind of problem it is?</a:t>
            </a:r>
          </a:p>
          <a:p>
            <a:pPr lvl="2"/>
            <a:r>
              <a:rPr lang="en-US" dirty="0" smtClean="0"/>
              <a:t>Classification/Regression?</a:t>
            </a:r>
          </a:p>
          <a:p>
            <a:pPr marL="1257300" lvl="2" indent="-342900">
              <a:buFont typeface="+mj-lt"/>
              <a:buAutoNum type="arabicPeriod"/>
            </a:pPr>
            <a:endParaRPr lang="en-US" dirty="0"/>
          </a:p>
          <a:p>
            <a:pPr marL="342900" indent="-342900">
              <a:buFont typeface="+mj-lt"/>
              <a:buAutoNum type="arabicPeriod"/>
            </a:pPr>
            <a:r>
              <a:rPr lang="en-US" dirty="0" smtClean="0"/>
              <a:t>Suppose you have patient history based on age, race and other parameters it is known whether the a tumor was cancerous or benign. Given a patient with a tumor predict whether he/she has cancer or not</a:t>
            </a:r>
          </a:p>
          <a:p>
            <a:pPr marL="342900" indent="-342900">
              <a:buAutoNum type="arabicPeriod"/>
            </a:pPr>
            <a:endParaRPr lang="en-US" dirty="0"/>
          </a:p>
          <a:p>
            <a:pPr marL="342900" indent="-342900" algn="just">
              <a:buFont typeface="+mj-lt"/>
              <a:buAutoNum type="arabicPeriod"/>
            </a:pPr>
            <a:r>
              <a:rPr lang="en-US" dirty="0" smtClean="0"/>
              <a:t>Suppose </a:t>
            </a:r>
            <a:r>
              <a:rPr lang="en-US" dirty="0"/>
              <a:t>you are working on stock market prediction, and </a:t>
            </a:r>
            <a:r>
              <a:rPr lang="en-US" dirty="0" smtClean="0"/>
              <a:t>you would </a:t>
            </a:r>
            <a:r>
              <a:rPr lang="en-US" dirty="0"/>
              <a:t>like to predict the price of a particular stock </a:t>
            </a:r>
            <a:r>
              <a:rPr lang="en-US" dirty="0" smtClean="0"/>
              <a:t>tomorrow (</a:t>
            </a:r>
            <a:r>
              <a:rPr lang="en-US" dirty="0"/>
              <a:t>measured in dollars). You want to use a learning algorithm for </a:t>
            </a:r>
            <a:r>
              <a:rPr lang="en-US" dirty="0" smtClean="0"/>
              <a:t>this. Would </a:t>
            </a:r>
            <a:r>
              <a:rPr lang="en-US" dirty="0"/>
              <a:t>you treat this as a classification or a regression problem?</a:t>
            </a:r>
            <a:endParaRPr lang="en-US" dirty="0" smtClean="0"/>
          </a:p>
          <a:p>
            <a:pPr lvl="2"/>
            <a:endParaRPr lang="en-US" dirty="0"/>
          </a:p>
          <a:p>
            <a:pPr lvl="2"/>
            <a:endParaRPr lang="en-US" dirty="0"/>
          </a:p>
        </p:txBody>
      </p:sp>
    </p:spTree>
    <p:extLst>
      <p:ext uri="{BB962C8B-B14F-4D97-AF65-F5344CB8AC3E}">
        <p14:creationId xmlns:p14="http://schemas.microsoft.com/office/powerpoint/2010/main" val="2064656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Generalization</a:t>
            </a:r>
            <a:endParaRPr lang="en-US" sz="2400" dirty="0">
              <a:solidFill>
                <a:srgbClr val="177B57"/>
              </a:solidFill>
              <a:latin typeface="Arial" panose="020B0604020202020204" pitchFamily="34" charset="0"/>
            </a:endParaRPr>
          </a:p>
        </p:txBody>
      </p:sp>
      <p:sp>
        <p:nvSpPr>
          <p:cNvPr id="3" name="Rectangle 2"/>
          <p:cNvSpPr/>
          <p:nvPr/>
        </p:nvSpPr>
        <p:spPr>
          <a:xfrm>
            <a:off x="1134533" y="1629035"/>
            <a:ext cx="10024534" cy="369332"/>
          </a:xfrm>
          <a:prstGeom prst="rect">
            <a:avLst/>
          </a:prstGeom>
        </p:spPr>
        <p:txBody>
          <a:bodyPr wrap="square">
            <a:spAutoFit/>
          </a:bodyPr>
          <a:lstStyle/>
          <a:p>
            <a:r>
              <a:rPr lang="en-US" dirty="0" smtClean="0">
                <a:solidFill>
                  <a:srgbClr val="222222"/>
                </a:solidFill>
                <a:latin typeface="arial" charset="0"/>
              </a:rPr>
              <a:t>The whole point of machine learning is generalization.</a:t>
            </a:r>
            <a:endParaRPr lang="en-US" dirty="0"/>
          </a:p>
        </p:txBody>
      </p:sp>
      <p:sp>
        <p:nvSpPr>
          <p:cNvPr id="2" name="Rectangle 1"/>
          <p:cNvSpPr/>
          <p:nvPr/>
        </p:nvSpPr>
        <p:spPr>
          <a:xfrm>
            <a:off x="2641600" y="2368602"/>
            <a:ext cx="6096000" cy="1754326"/>
          </a:xfrm>
          <a:prstGeom prst="rect">
            <a:avLst/>
          </a:prstGeom>
        </p:spPr>
        <p:txBody>
          <a:bodyPr>
            <a:spAutoFit/>
          </a:bodyPr>
          <a:lstStyle/>
          <a:p>
            <a:r>
              <a:rPr lang="en-US" dirty="0">
                <a:solidFill>
                  <a:srgbClr val="333333"/>
                </a:solidFill>
                <a:latin typeface="Arial" charset="0"/>
                <a:ea typeface="Arial" charset="0"/>
                <a:cs typeface="Arial" charset="0"/>
              </a:rPr>
              <a:t>Generalization usually refers to a ML model's ability to perform well on new unseen data rather than just the data that it was trained on.  It is strongly related to the concept of overfitting.  If your model </a:t>
            </a:r>
            <a:r>
              <a:rPr lang="en-US">
                <a:solidFill>
                  <a:srgbClr val="333333"/>
                </a:solidFill>
                <a:latin typeface="Arial" charset="0"/>
                <a:ea typeface="Arial" charset="0"/>
                <a:cs typeface="Arial" charset="0"/>
              </a:rPr>
              <a:t>is </a:t>
            </a:r>
            <a:r>
              <a:rPr lang="en-US" smtClean="0">
                <a:solidFill>
                  <a:srgbClr val="333333"/>
                </a:solidFill>
                <a:latin typeface="Arial" charset="0"/>
                <a:ea typeface="Arial" charset="0"/>
                <a:cs typeface="Arial" charset="0"/>
              </a:rPr>
              <a:t>over fitted </a:t>
            </a:r>
            <a:r>
              <a:rPr lang="en-US" dirty="0">
                <a:solidFill>
                  <a:srgbClr val="333333"/>
                </a:solidFill>
                <a:latin typeface="Arial" charset="0"/>
                <a:ea typeface="Arial" charset="0"/>
                <a:cs typeface="Arial" charset="0"/>
              </a:rPr>
              <a:t>then it will not generalize well.</a:t>
            </a:r>
            <a:br>
              <a:rPr lang="en-US" dirty="0">
                <a:solidFill>
                  <a:srgbClr val="333333"/>
                </a:solidFill>
                <a:latin typeface="Arial" charset="0"/>
                <a:ea typeface="Arial" charset="0"/>
                <a:cs typeface="Arial" charset="0"/>
              </a:rPr>
            </a:br>
            <a:endParaRPr lang="en-US" b="0" i="0" dirty="0">
              <a:solidFill>
                <a:srgbClr val="333333"/>
              </a:solidFill>
              <a:effectLst/>
              <a:latin typeface="Arial" charset="0"/>
              <a:ea typeface="Arial" charset="0"/>
              <a:cs typeface="Arial" charset="0"/>
            </a:endParaRPr>
          </a:p>
        </p:txBody>
      </p:sp>
    </p:spTree>
    <p:extLst>
      <p:ext uri="{BB962C8B-B14F-4D97-AF65-F5344CB8AC3E}">
        <p14:creationId xmlns:p14="http://schemas.microsoft.com/office/powerpoint/2010/main" val="5762381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Generalization</a:t>
            </a:r>
            <a:endParaRPr lang="en-US" sz="2400" dirty="0">
              <a:solidFill>
                <a:srgbClr val="177B57"/>
              </a:solidFill>
              <a:latin typeface="Arial" panose="020B0604020202020204" pitchFamily="34" charset="0"/>
            </a:endParaRPr>
          </a:p>
        </p:txBody>
      </p:sp>
      <p:sp>
        <p:nvSpPr>
          <p:cNvPr id="3" name="Rectangle 2"/>
          <p:cNvSpPr/>
          <p:nvPr/>
        </p:nvSpPr>
        <p:spPr>
          <a:xfrm>
            <a:off x="1134533" y="1629035"/>
            <a:ext cx="10024534" cy="369332"/>
          </a:xfrm>
          <a:prstGeom prst="rect">
            <a:avLst/>
          </a:prstGeom>
        </p:spPr>
        <p:txBody>
          <a:bodyPr wrap="square">
            <a:spAutoFit/>
          </a:bodyPr>
          <a:lstStyle/>
          <a:p>
            <a:endParaRPr lang="en-US" dirty="0"/>
          </a:p>
        </p:txBody>
      </p:sp>
      <p:pic>
        <p:nvPicPr>
          <p:cNvPr id="7" name="Picture 6"/>
          <p:cNvPicPr>
            <a:picLocks noChangeAspect="1"/>
          </p:cNvPicPr>
          <p:nvPr/>
        </p:nvPicPr>
        <p:blipFill>
          <a:blip r:embed="rId4"/>
          <a:stretch>
            <a:fillRect/>
          </a:stretch>
        </p:blipFill>
        <p:spPr>
          <a:xfrm>
            <a:off x="3911600" y="365125"/>
            <a:ext cx="6585832" cy="5255133"/>
          </a:xfrm>
          <a:prstGeom prst="rect">
            <a:avLst/>
          </a:prstGeom>
        </p:spPr>
      </p:pic>
    </p:spTree>
    <p:extLst>
      <p:ext uri="{BB962C8B-B14F-4D97-AF65-F5344CB8AC3E}">
        <p14:creationId xmlns:p14="http://schemas.microsoft.com/office/powerpoint/2010/main" val="18410208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9133" cy="707319"/>
          </a:xfrm>
        </p:spPr>
        <p:txBody>
          <a:bodyPr>
            <a:normAutofit/>
          </a:bodyPr>
          <a:lstStyle/>
          <a:p>
            <a:r>
              <a:rPr lang="en-US" sz="2400" dirty="0" smtClean="0">
                <a:solidFill>
                  <a:srgbClr val="177B57"/>
                </a:solidFill>
                <a:latin typeface="Arial" panose="020B0604020202020204" pitchFamily="34" charset="0"/>
              </a:rPr>
              <a:t>Inductive Bias</a:t>
            </a:r>
            <a:endParaRPr lang="en-US" sz="2400" dirty="0"/>
          </a:p>
        </p:txBody>
      </p:sp>
      <p:sp>
        <p:nvSpPr>
          <p:cNvPr id="3" name="Content Placeholder 2"/>
          <p:cNvSpPr>
            <a:spLocks noGrp="1"/>
          </p:cNvSpPr>
          <p:nvPr>
            <p:ph idx="1"/>
          </p:nvPr>
        </p:nvSpPr>
        <p:spPr>
          <a:xfrm>
            <a:off x="838200" y="1275292"/>
            <a:ext cx="9815689" cy="2760486"/>
          </a:xfrm>
        </p:spPr>
        <p:txBody>
          <a:bodyPr/>
          <a:lstStyle/>
          <a:p>
            <a:r>
              <a:rPr lang="en-US" dirty="0" smtClean="0"/>
              <a:t>The theoretical assumption that must be added to transform the algorithm's outputs into logical deductions.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497260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239022" cy="735542"/>
          </a:xfrm>
        </p:spPr>
        <p:txBody>
          <a:bodyPr>
            <a:normAutofit/>
          </a:bodyPr>
          <a:lstStyle/>
          <a:p>
            <a:r>
              <a:rPr lang="en-US" sz="2400" b="1" dirty="0" smtClean="0">
                <a:latin typeface="+mn-lt"/>
              </a:rPr>
              <a:t>Agenda</a:t>
            </a:r>
            <a:endParaRPr lang="en-US" sz="2400" b="1" dirty="0">
              <a:latin typeface="+mn-lt"/>
            </a:endParaRPr>
          </a:p>
        </p:txBody>
      </p:sp>
      <p:sp>
        <p:nvSpPr>
          <p:cNvPr id="3" name="Content Placeholder 2"/>
          <p:cNvSpPr>
            <a:spLocks noGrp="1"/>
          </p:cNvSpPr>
          <p:nvPr>
            <p:ph idx="1"/>
          </p:nvPr>
        </p:nvSpPr>
        <p:spPr>
          <a:xfrm>
            <a:off x="838200" y="1247070"/>
            <a:ext cx="10515600" cy="4351338"/>
          </a:xfrm>
        </p:spPr>
        <p:txBody>
          <a:bodyPr/>
          <a:lstStyle/>
          <a:p>
            <a:r>
              <a:rPr lang="en-US" dirty="0" smtClean="0"/>
              <a:t>What is AI?</a:t>
            </a:r>
          </a:p>
          <a:p>
            <a:r>
              <a:rPr lang="en-US" dirty="0" smtClean="0"/>
              <a:t>What is machine learning?</a:t>
            </a:r>
          </a:p>
          <a:p>
            <a:r>
              <a:rPr lang="en-US" dirty="0" smtClean="0"/>
              <a:t>What are the different types of machine learning?</a:t>
            </a:r>
          </a:p>
          <a:p>
            <a:r>
              <a:rPr lang="en-US" dirty="0" smtClean="0"/>
              <a:t>What is over-fitting and under-fitting?</a:t>
            </a:r>
          </a:p>
          <a:p>
            <a:r>
              <a:rPr lang="en-US" dirty="0" smtClean="0"/>
              <a:t>What are decision trees?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Tree>
    <p:extLst>
      <p:ext uri="{BB962C8B-B14F-4D97-AF65-F5344CB8AC3E}">
        <p14:creationId xmlns:p14="http://schemas.microsoft.com/office/powerpoint/2010/main" val="396899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Decision Tree Learning</a:t>
            </a:r>
            <a:endParaRPr lang="en-US" sz="2400" dirty="0">
              <a:solidFill>
                <a:srgbClr val="177B57"/>
              </a:solidFill>
              <a:latin typeface="Arial" panose="020B0604020202020204" pitchFamily="34" charset="0"/>
            </a:endParaRPr>
          </a:p>
        </p:txBody>
      </p:sp>
      <p:sp>
        <p:nvSpPr>
          <p:cNvPr id="3" name="Rectangle 2"/>
          <p:cNvSpPr/>
          <p:nvPr/>
        </p:nvSpPr>
        <p:spPr>
          <a:xfrm>
            <a:off x="1134533" y="1629035"/>
            <a:ext cx="10024534" cy="2308324"/>
          </a:xfrm>
          <a:prstGeom prst="rect">
            <a:avLst/>
          </a:prstGeom>
        </p:spPr>
        <p:txBody>
          <a:bodyPr wrap="square">
            <a:spAutoFit/>
          </a:bodyPr>
          <a:lstStyle/>
          <a:p>
            <a:r>
              <a:rPr lang="en-US" b="1" dirty="0">
                <a:latin typeface="Arial" charset="0"/>
                <a:ea typeface="Arial" charset="0"/>
                <a:cs typeface="Arial" charset="0"/>
              </a:rPr>
              <a:t>Decision tree learning</a:t>
            </a:r>
            <a:r>
              <a:rPr lang="en-US" dirty="0">
                <a:latin typeface="Arial" charset="0"/>
                <a:ea typeface="Arial" charset="0"/>
                <a:cs typeface="Arial" charset="0"/>
              </a:rPr>
              <a:t> uses </a:t>
            </a:r>
            <a:r>
              <a:rPr lang="en-US" dirty="0" smtClean="0">
                <a:latin typeface="Arial" charset="0"/>
                <a:ea typeface="Arial" charset="0"/>
                <a:cs typeface="Arial" charset="0"/>
              </a:rPr>
              <a:t>a decision tree</a:t>
            </a:r>
            <a:r>
              <a:rPr lang="en-US" dirty="0">
                <a:latin typeface="Arial" charset="0"/>
                <a:ea typeface="Arial" charset="0"/>
                <a:cs typeface="Arial" charset="0"/>
              </a:rPr>
              <a:t> as a </a:t>
            </a:r>
            <a:r>
              <a:rPr lang="en-US" dirty="0" smtClean="0">
                <a:latin typeface="Arial" charset="0"/>
                <a:ea typeface="Arial" charset="0"/>
                <a:cs typeface="Arial" charset="0"/>
              </a:rPr>
              <a:t>predictive model</a:t>
            </a:r>
            <a:r>
              <a:rPr lang="en-US" dirty="0">
                <a:latin typeface="Arial" charset="0"/>
                <a:ea typeface="Arial" charset="0"/>
                <a:cs typeface="Arial" charset="0"/>
              </a:rPr>
              <a:t> which maps observations about an item (represented in the branches) to conclusions about the item's target value (represented in the leaves). It is one of the predictive modelling approaches used in </a:t>
            </a:r>
            <a:r>
              <a:rPr lang="en-US" dirty="0" smtClean="0">
                <a:latin typeface="Arial" charset="0"/>
                <a:ea typeface="Arial" charset="0"/>
                <a:cs typeface="Arial" charset="0"/>
              </a:rPr>
              <a:t>statistics, data mining and machine learning. </a:t>
            </a:r>
            <a:r>
              <a:rPr lang="en-US" dirty="0">
                <a:latin typeface="Arial" charset="0"/>
                <a:ea typeface="Arial" charset="0"/>
                <a:cs typeface="Arial" charset="0"/>
              </a:rPr>
              <a:t>Tree models where the target variable can take a finite set of values are called </a:t>
            </a:r>
            <a:r>
              <a:rPr lang="en-US" b="1" dirty="0">
                <a:latin typeface="Arial" charset="0"/>
                <a:ea typeface="Arial" charset="0"/>
                <a:cs typeface="Arial" charset="0"/>
              </a:rPr>
              <a:t>classification trees</a:t>
            </a:r>
            <a:r>
              <a:rPr lang="en-US" dirty="0">
                <a:latin typeface="Arial" charset="0"/>
                <a:ea typeface="Arial" charset="0"/>
                <a:cs typeface="Arial" charset="0"/>
              </a:rPr>
              <a:t>; in these tree structures, </a:t>
            </a:r>
            <a:r>
              <a:rPr lang="en-US" dirty="0" smtClean="0">
                <a:latin typeface="Arial" charset="0"/>
                <a:ea typeface="Arial" charset="0"/>
                <a:cs typeface="Arial" charset="0"/>
              </a:rPr>
              <a:t>leaves</a:t>
            </a:r>
            <a:r>
              <a:rPr lang="en-US" dirty="0">
                <a:latin typeface="Arial" charset="0"/>
                <a:ea typeface="Arial" charset="0"/>
                <a:cs typeface="Arial" charset="0"/>
              </a:rPr>
              <a:t> represent class labels and branches represent </a:t>
            </a:r>
            <a:r>
              <a:rPr lang="en-US" dirty="0" smtClean="0">
                <a:latin typeface="Arial" charset="0"/>
                <a:ea typeface="Arial" charset="0"/>
                <a:cs typeface="Arial" charset="0"/>
              </a:rPr>
              <a:t>conjunctions</a:t>
            </a:r>
            <a:r>
              <a:rPr lang="en-US" dirty="0">
                <a:latin typeface="Arial" charset="0"/>
                <a:ea typeface="Arial" charset="0"/>
                <a:cs typeface="Arial" charset="0"/>
              </a:rPr>
              <a:t> of features that lead to those class labels. Decision trees where the target variable can take continuous values (</a:t>
            </a:r>
            <a:r>
              <a:rPr lang="en-US" dirty="0" smtClean="0">
                <a:latin typeface="Arial" charset="0"/>
                <a:ea typeface="Arial" charset="0"/>
                <a:cs typeface="Arial" charset="0"/>
              </a:rPr>
              <a:t>typically real numbers) </a:t>
            </a:r>
            <a:r>
              <a:rPr lang="en-US" dirty="0">
                <a:latin typeface="Arial" charset="0"/>
                <a:ea typeface="Arial" charset="0"/>
                <a:cs typeface="Arial" charset="0"/>
              </a:rPr>
              <a:t>are called </a:t>
            </a:r>
            <a:r>
              <a:rPr lang="en-US" b="1" dirty="0">
                <a:latin typeface="Arial" charset="0"/>
                <a:ea typeface="Arial" charset="0"/>
                <a:cs typeface="Arial" charset="0"/>
              </a:rPr>
              <a:t>regression trees</a:t>
            </a:r>
            <a:r>
              <a:rPr lang="en-US" dirty="0">
                <a:latin typeface="Arial" charset="0"/>
                <a:ea typeface="Arial" charset="0"/>
                <a:cs typeface="Arial" charset="0"/>
              </a:rPr>
              <a:t>.</a:t>
            </a:r>
          </a:p>
        </p:txBody>
      </p:sp>
    </p:spTree>
    <p:extLst>
      <p:ext uri="{BB962C8B-B14F-4D97-AF65-F5344CB8AC3E}">
        <p14:creationId xmlns:p14="http://schemas.microsoft.com/office/powerpoint/2010/main" val="4996944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Decision Tree</a:t>
            </a:r>
            <a:endParaRPr lang="en-US" sz="2400" dirty="0">
              <a:solidFill>
                <a:srgbClr val="177B57"/>
              </a:solidFill>
              <a:latin typeface="Arial" panose="020B0604020202020204" pitchFamily="34" charset="0"/>
            </a:endParaRPr>
          </a:p>
        </p:txBody>
      </p:sp>
      <p:pic>
        <p:nvPicPr>
          <p:cNvPr id="5" name="Picture 4"/>
          <p:cNvPicPr>
            <a:picLocks noChangeAspect="1"/>
          </p:cNvPicPr>
          <p:nvPr/>
        </p:nvPicPr>
        <p:blipFill>
          <a:blip r:embed="rId4"/>
          <a:stretch>
            <a:fillRect/>
          </a:stretch>
        </p:blipFill>
        <p:spPr>
          <a:xfrm>
            <a:off x="3154181" y="365125"/>
            <a:ext cx="8199619" cy="5378245"/>
          </a:xfrm>
          <a:prstGeom prst="rect">
            <a:avLst/>
          </a:prstGeom>
        </p:spPr>
      </p:pic>
    </p:spTree>
    <p:extLst>
      <p:ext uri="{BB962C8B-B14F-4D97-AF65-F5344CB8AC3E}">
        <p14:creationId xmlns:p14="http://schemas.microsoft.com/office/powerpoint/2010/main" val="9961724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Exercise</a:t>
            </a:r>
            <a:endParaRPr lang="en-US" sz="2400" dirty="0">
              <a:solidFill>
                <a:srgbClr val="177B57"/>
              </a:solidFill>
              <a:latin typeface="Arial" panose="020B0604020202020204" pitchFamily="34" charset="0"/>
            </a:endParaRPr>
          </a:p>
        </p:txBody>
      </p:sp>
      <p:sp>
        <p:nvSpPr>
          <p:cNvPr id="2" name="TextBox 1"/>
          <p:cNvSpPr txBox="1"/>
          <p:nvPr/>
        </p:nvSpPr>
        <p:spPr>
          <a:xfrm>
            <a:off x="945444" y="1467556"/>
            <a:ext cx="10301112" cy="1200329"/>
          </a:xfrm>
          <a:prstGeom prst="rect">
            <a:avLst/>
          </a:prstGeom>
          <a:noFill/>
        </p:spPr>
        <p:txBody>
          <a:bodyPr wrap="square" rtlCol="0">
            <a:spAutoFit/>
          </a:bodyPr>
          <a:lstStyle/>
          <a:p>
            <a:pPr marL="342900" indent="-342900">
              <a:buAutoNum type="arabicPeriod"/>
            </a:pPr>
            <a:r>
              <a:rPr lang="en-US" dirty="0" smtClean="0"/>
              <a:t>Create a decision tree for the concept “</a:t>
            </a:r>
            <a:r>
              <a:rPr lang="en-US" dirty="0" err="1" smtClean="0"/>
              <a:t>PlayGolf</a:t>
            </a:r>
            <a:r>
              <a:rPr lang="en-US" dirty="0" smtClean="0"/>
              <a:t>” .An example is classified by sorting it through  the tree to the appropriate leaf node ,then returning the classification associated with this leaf (in this case yes/no).This tree classifies Saturday mornings according to whether they are suitable for playing golf or not.</a:t>
            </a:r>
          </a:p>
          <a:p>
            <a:pPr marL="342900" indent="-342900">
              <a:buAutoNum type="arabicPeriod"/>
            </a:pPr>
            <a:r>
              <a:rPr lang="en-US" dirty="0" smtClean="0"/>
              <a:t>Create a decision for choosing a restaurant on an evening for a date. </a:t>
            </a:r>
            <a:endParaRPr lang="en-US" dirty="0"/>
          </a:p>
        </p:txBody>
      </p:sp>
    </p:spTree>
    <p:extLst>
      <p:ext uri="{BB962C8B-B14F-4D97-AF65-F5344CB8AC3E}">
        <p14:creationId xmlns:p14="http://schemas.microsoft.com/office/powerpoint/2010/main" val="1620022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756" y="365126"/>
            <a:ext cx="10515600" cy="890764"/>
          </a:xfrm>
        </p:spPr>
        <p:txBody>
          <a:bodyPr>
            <a:normAutofit/>
          </a:bodyPr>
          <a:lstStyle/>
          <a:p>
            <a:r>
              <a:rPr lang="en-US" sz="2400" dirty="0" smtClean="0">
                <a:solidFill>
                  <a:srgbClr val="008000"/>
                </a:solidFill>
                <a:latin typeface="Arial"/>
                <a:cs typeface="Arial"/>
              </a:rPr>
              <a:t>Play golf</a:t>
            </a:r>
            <a:endParaRPr lang="en-US" sz="2400" dirty="0">
              <a:solidFill>
                <a:srgbClr val="008000"/>
              </a:solidFill>
              <a:latin typeface="Arial"/>
              <a:cs typeface="Arial"/>
            </a:endParaRPr>
          </a:p>
        </p:txBody>
      </p:sp>
      <p:pic>
        <p:nvPicPr>
          <p:cNvPr id="11" name="Picture 10" descr="Screen Shot 2017-03-20 at 8.42.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2556" y="987778"/>
            <a:ext cx="6141861" cy="42418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293630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111" y="1818571"/>
            <a:ext cx="7450667" cy="947208"/>
          </a:xfrm>
        </p:spPr>
        <p:txBody>
          <a:bodyPr>
            <a:normAutofit/>
          </a:bodyPr>
          <a:lstStyle/>
          <a:p>
            <a:pPr algn="ctr"/>
            <a:r>
              <a:rPr lang="en-US" sz="4000" dirty="0" smtClean="0">
                <a:solidFill>
                  <a:srgbClr val="008000"/>
                </a:solidFill>
                <a:latin typeface="Arial"/>
                <a:cs typeface="Arial"/>
              </a:rPr>
              <a:t>Applications in Expedia</a:t>
            </a:r>
            <a:endParaRPr lang="en-US" sz="4000" dirty="0">
              <a:solidFill>
                <a:srgbClr val="008000"/>
              </a:solidFill>
              <a:latin typeface="Arial"/>
              <a:cs typeface="Aria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4277754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69689" cy="834319"/>
          </a:xfrm>
        </p:spPr>
        <p:txBody>
          <a:bodyPr>
            <a:normAutofit/>
          </a:bodyPr>
          <a:lstStyle/>
          <a:p>
            <a:r>
              <a:rPr lang="en-US" sz="2400" dirty="0" smtClean="0">
                <a:solidFill>
                  <a:srgbClr val="008000"/>
                </a:solidFill>
                <a:latin typeface="Arial"/>
                <a:cs typeface="Arial"/>
              </a:rPr>
              <a:t>Homework</a:t>
            </a:r>
            <a:endParaRPr lang="en-US" sz="2400" dirty="0">
              <a:solidFill>
                <a:srgbClr val="008000"/>
              </a:solidFill>
              <a:latin typeface="Arial"/>
              <a:cs typeface="Arial"/>
            </a:endParaRPr>
          </a:p>
        </p:txBody>
      </p:sp>
      <p:sp>
        <p:nvSpPr>
          <p:cNvPr id="3" name="Content Placeholder 2"/>
          <p:cNvSpPr>
            <a:spLocks noGrp="1"/>
          </p:cNvSpPr>
          <p:nvPr>
            <p:ph idx="1"/>
          </p:nvPr>
        </p:nvSpPr>
        <p:spPr>
          <a:xfrm>
            <a:off x="838200" y="1416403"/>
            <a:ext cx="10515600" cy="4351338"/>
          </a:xfrm>
        </p:spPr>
        <p:txBody>
          <a:bodyPr/>
          <a:lstStyle/>
          <a:p>
            <a:r>
              <a:rPr lang="en-US" dirty="0" smtClean="0"/>
              <a:t>What is decision tree pruning?</a:t>
            </a:r>
          </a:p>
          <a:p>
            <a:r>
              <a:rPr lang="en-US" dirty="0" smtClean="0"/>
              <a:t>What are random forests?</a:t>
            </a:r>
          </a:p>
          <a:p>
            <a:r>
              <a:rPr lang="en-US" dirty="0" smtClean="0"/>
              <a:t>How are entropy and information gain calculated mathematically?</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Tree>
    <p:extLst>
      <p:ext uri="{BB962C8B-B14F-4D97-AF65-F5344CB8AC3E}">
        <p14:creationId xmlns:p14="http://schemas.microsoft.com/office/powerpoint/2010/main" val="2452933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nvPr>
        </p:nvGraphicFramePr>
        <p:xfrm>
          <a:off x="1143000" y="0"/>
          <a:ext cx="158750" cy="158750"/>
        </p:xfrm>
        <a:graphic>
          <a:graphicData uri="http://schemas.openxmlformats.org/presentationml/2006/ole">
            <mc:AlternateContent xmlns:mc="http://schemas.openxmlformats.org/markup-compatibility/2006">
              <mc:Choice xmlns:v="urn:schemas-microsoft-com:vml" Requires="v">
                <p:oleObj spid="_x0000_s1077"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0"/>
                        <a:ext cx="158750" cy="158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24258" name="Rectangle 2"/>
          <p:cNvSpPr>
            <a:spLocks noGrp="1" noChangeArrowheads="1"/>
          </p:cNvSpPr>
          <p:nvPr>
            <p:ph type="title"/>
          </p:nvPr>
        </p:nvSpPr>
        <p:spPr>
          <a:noFill/>
          <a:ln/>
        </p:spPr>
        <p:txBody>
          <a:bodyPr vert="horz" lIns="91440" tIns="46038" rIns="91440" bIns="46038" rtlCol="0" anchor="t">
            <a:normAutofit fontScale="90000"/>
          </a:bodyPr>
          <a:lstStyle/>
          <a:p>
            <a:r>
              <a:rPr lang="en-US" dirty="0" smtClean="0">
                <a:cs typeface="Arial"/>
              </a:rPr>
              <a:t/>
            </a:r>
            <a:br>
              <a:rPr lang="en-US" dirty="0" smtClean="0">
                <a:cs typeface="Arial"/>
              </a:rPr>
            </a:br>
            <a:r>
              <a:rPr lang="en-US" dirty="0" smtClean="0">
                <a:cs typeface="Arial"/>
              </a:rPr>
              <a:t>Why did HAL 9000 refuse to follow the order ?</a:t>
            </a:r>
            <a:endParaRPr lang="en-US" dirty="0">
              <a:cs typeface="Arial"/>
            </a:endParaRPr>
          </a:p>
        </p:txBody>
      </p:sp>
      <p:pic>
        <p:nvPicPr>
          <p:cNvPr id="98356" name="Picture 52" descr="https://upload.wikimedia.org/wikipedia/commons/thumb/f/f6/HAL9000.svg/2000px-HAL9000.svg.png"/>
          <p:cNvPicPr>
            <a:picLocks noChangeAspect="1" noChangeArrowheads="1"/>
          </p:cNvPicPr>
          <p:nvPr/>
        </p:nvPicPr>
        <p:blipFill>
          <a:blip r:embed="rId7" cstate="print"/>
          <a:srcRect/>
          <a:stretch>
            <a:fillRect/>
          </a:stretch>
        </p:blipFill>
        <p:spPr bwMode="auto">
          <a:xfrm>
            <a:off x="3708770" y="2189144"/>
            <a:ext cx="1828800" cy="1828800"/>
          </a:xfrm>
          <a:prstGeom prst="rect">
            <a:avLst/>
          </a:prstGeom>
          <a:noFill/>
          <a:effectLst>
            <a:glow rad="101600">
              <a:schemeClr val="accent4">
                <a:satMod val="175000"/>
                <a:alpha val="40000"/>
              </a:schemeClr>
            </a:glow>
            <a:outerShdw blurRad="50800" dist="38100" dir="8100000" algn="tr" rotWithShape="0">
              <a:prstClr val="black">
                <a:alpha val="40000"/>
              </a:prstClr>
            </a:outerShdw>
            <a:reflection blurRad="6350" stA="50000" endA="300" endPos="55500" dist="101600" dir="5400000" sy="-100000" algn="bl" rotWithShape="0"/>
            <a:softEdge rad="12700"/>
          </a:effectLst>
          <a:scene3d>
            <a:camera prst="orthographicFront"/>
            <a:lightRig rig="threePt" dir="t"/>
          </a:scene3d>
          <a:sp3d>
            <a:bevelT/>
          </a:sp3d>
        </p:spPr>
      </p:pic>
      <p:sp>
        <p:nvSpPr>
          <p:cNvPr id="27" name="TextBox 26"/>
          <p:cNvSpPr txBox="1"/>
          <p:nvPr/>
        </p:nvSpPr>
        <p:spPr>
          <a:xfrm>
            <a:off x="6022960" y="2483887"/>
            <a:ext cx="4613699" cy="1566752"/>
          </a:xfrm>
          <a:prstGeom prst="rect">
            <a:avLst/>
          </a:prstGeom>
          <a:noFill/>
        </p:spPr>
        <p:txBody>
          <a:bodyPr wrap="none" tIns="90000" bIns="90000" rtlCol="0" anchor="t">
            <a:spAutoFit/>
          </a:bodyPr>
          <a:lstStyle/>
          <a:p>
            <a:pPr algn="ctr"/>
            <a:r>
              <a:rPr lang="en-US" b="1" dirty="0">
                <a:solidFill>
                  <a:srgbClr val="C00000"/>
                </a:solidFill>
              </a:rPr>
              <a:t>“I am sorry Dave, I’m afraid I can’t do that”</a:t>
            </a:r>
          </a:p>
          <a:p>
            <a:pPr algn="r"/>
            <a:endParaRPr lang="en-US" b="1" dirty="0">
              <a:latin typeface="+mj-lt"/>
              <a:cs typeface="Arial" pitchFamily="34" charset="0"/>
            </a:endParaRPr>
          </a:p>
          <a:p>
            <a:pPr algn="r"/>
            <a:r>
              <a:rPr lang="en-US" b="1" dirty="0">
                <a:latin typeface="+mj-lt"/>
                <a:cs typeface="Arial" pitchFamily="34" charset="0"/>
              </a:rPr>
              <a:t>- </a:t>
            </a:r>
            <a:r>
              <a:rPr lang="en-US" b="1" i="1" dirty="0">
                <a:latin typeface="+mj-lt"/>
                <a:cs typeface="Arial" pitchFamily="34" charset="0"/>
              </a:rPr>
              <a:t>HAL 9000,  </a:t>
            </a:r>
          </a:p>
          <a:p>
            <a:pPr algn="r"/>
            <a:r>
              <a:rPr lang="en-US" i="1" dirty="0">
                <a:latin typeface="+mj-lt"/>
                <a:cs typeface="Arial" pitchFamily="34" charset="0"/>
              </a:rPr>
              <a:t>2001 - A Space Odyssey</a:t>
            </a:r>
          </a:p>
          <a:p>
            <a:pPr algn="r"/>
            <a:r>
              <a:rPr lang="en-US" i="1" dirty="0">
                <a:latin typeface="+mj-lt"/>
                <a:cs typeface="Arial" pitchFamily="34" charset="0"/>
              </a:rPr>
              <a:t>(Directed by Stanley Kubrick)</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Tree>
    <p:extLst>
      <p:ext uri="{BB962C8B-B14F-4D97-AF65-F5344CB8AC3E}">
        <p14:creationId xmlns:p14="http://schemas.microsoft.com/office/powerpoint/2010/main" val="194824351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nvPr>
        </p:nvGraphicFramePr>
        <p:xfrm>
          <a:off x="1143000" y="0"/>
          <a:ext cx="158750" cy="158750"/>
        </p:xfrm>
        <a:graphic>
          <a:graphicData uri="http://schemas.openxmlformats.org/presentationml/2006/ole">
            <mc:AlternateContent xmlns:mc="http://schemas.openxmlformats.org/markup-compatibility/2006">
              <mc:Choice xmlns:v="urn:schemas-microsoft-com:vml" Requires="v">
                <p:oleObj spid="_x0000_s2101"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0"/>
                        <a:ext cx="158750" cy="158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24258" name="Rectangle 2"/>
          <p:cNvSpPr>
            <a:spLocks noGrp="1" noChangeArrowheads="1"/>
          </p:cNvSpPr>
          <p:nvPr>
            <p:ph type="title"/>
          </p:nvPr>
        </p:nvSpPr>
        <p:spPr>
          <a:xfrm>
            <a:off x="838200" y="365125"/>
            <a:ext cx="10210801" cy="890127"/>
          </a:xfrm>
          <a:noFill/>
          <a:ln/>
        </p:spPr>
        <p:txBody>
          <a:bodyPr vert="horz" lIns="91440" tIns="46038" rIns="91440" bIns="46038" rtlCol="0" anchor="t">
            <a:normAutofit/>
          </a:bodyPr>
          <a:lstStyle/>
          <a:p>
            <a:r>
              <a:rPr lang="en-US" sz="2400" dirty="0" smtClean="0">
                <a:solidFill>
                  <a:srgbClr val="177B57"/>
                </a:solidFill>
                <a:latin typeface="Arial" panose="020B0604020202020204" pitchFamily="34" charset="0"/>
              </a:rPr>
              <a:t>For any machine to be called AI, it should either think or interact like humans do?</a:t>
            </a:r>
            <a:endParaRPr lang="en-US" sz="2400" dirty="0">
              <a:cs typeface="Arial"/>
            </a:endParaRPr>
          </a:p>
        </p:txBody>
      </p:sp>
      <p:sp>
        <p:nvSpPr>
          <p:cNvPr id="237" name="Rectangle 236"/>
          <p:cNvSpPr/>
          <p:nvPr/>
        </p:nvSpPr>
        <p:spPr>
          <a:xfrm>
            <a:off x="4329945" y="1185087"/>
            <a:ext cx="4450957" cy="4130193"/>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38" name="Rectangle 6"/>
          <p:cNvSpPr>
            <a:spLocks noChangeArrowheads="1"/>
          </p:cNvSpPr>
          <p:nvPr/>
        </p:nvSpPr>
        <p:spPr bwMode="gray">
          <a:xfrm>
            <a:off x="4341693" y="3800248"/>
            <a:ext cx="1576399" cy="1576399"/>
          </a:xfrm>
          <a:prstGeom prst="rect">
            <a:avLst/>
          </a:prstGeom>
          <a:solidFill>
            <a:schemeClr val="accent2">
              <a:lumMod val="90000"/>
            </a:schemeClr>
          </a:solidFill>
          <a:ln w="3175">
            <a:noFill/>
            <a:miter lim="800000"/>
            <a:headEnd/>
            <a:tailEnd/>
          </a:ln>
          <a:effectLst/>
          <a:extLst>
            <a:ext uri="{91240B29-F687-4f45-9708-019B960494DF}">
              <a14:hiddenLine xmlns="" xmlns:a14="http://schemas.microsoft.com/office/drawing/2010/main" w="3175">
                <a:solidFill>
                  <a:schemeClr val="bg1"/>
                </a:solidFill>
                <a:miter lim="800000"/>
                <a:headEnd/>
                <a:tailEnd/>
              </a14:hiddenLine>
            </a:ext>
          </a:extLst>
        </p:spPr>
        <p:txBody>
          <a:bodyPr wrap="none" tIns="91440" bIns="91440" anchor="ctr"/>
          <a:lstStyle/>
          <a:p>
            <a:pPr algn="ctr"/>
            <a:endParaRPr lang="en-GB" sz="1400" dirty="0">
              <a:solidFill>
                <a:srgbClr val="000000"/>
              </a:solidFill>
              <a:latin typeface="+mj-lt"/>
            </a:endParaRPr>
          </a:p>
        </p:txBody>
      </p:sp>
      <p:sp>
        <p:nvSpPr>
          <p:cNvPr id="239" name="Rectangle 4"/>
          <p:cNvSpPr>
            <a:spLocks noChangeArrowheads="1"/>
          </p:cNvSpPr>
          <p:nvPr/>
        </p:nvSpPr>
        <p:spPr bwMode="gray">
          <a:xfrm>
            <a:off x="6004085" y="212993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a:extLst>
            <a:ext uri="{91240B29-F687-4f45-9708-019B960494DF}">
              <a14:hiddenLine xmlns="" xmlns:a14="http://schemas.microsoft.com/office/drawing/2010/main" w="3175">
                <a:solidFill>
                  <a:srgbClr val="CFA649"/>
                </a:solidFill>
                <a:miter lim="800000"/>
                <a:headEnd/>
                <a:tailEnd/>
              </a14:hiddenLine>
            </a:ext>
          </a:extLst>
        </p:spPr>
        <p:txBody>
          <a:bodyPr wrap="none" tIns="91440" bIns="91440" anchor="ctr"/>
          <a:lstStyle/>
          <a:p>
            <a:pPr algn="ctr"/>
            <a:endParaRPr lang="en-GB" sz="1400" dirty="0">
              <a:solidFill>
                <a:srgbClr val="000000"/>
              </a:solidFill>
              <a:latin typeface="+mj-lt"/>
            </a:endParaRPr>
          </a:p>
        </p:txBody>
      </p:sp>
      <p:sp>
        <p:nvSpPr>
          <p:cNvPr id="240" name="Rectangle 5"/>
          <p:cNvSpPr>
            <a:spLocks noChangeArrowheads="1"/>
          </p:cNvSpPr>
          <p:nvPr/>
        </p:nvSpPr>
        <p:spPr bwMode="gray">
          <a:xfrm>
            <a:off x="4341693" y="212993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sp>
        <p:nvSpPr>
          <p:cNvPr id="241" name="Rectangle 7"/>
          <p:cNvSpPr>
            <a:spLocks noChangeArrowheads="1"/>
          </p:cNvSpPr>
          <p:nvPr/>
        </p:nvSpPr>
        <p:spPr bwMode="gray">
          <a:xfrm>
            <a:off x="6004085" y="380024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sp>
        <p:nvSpPr>
          <p:cNvPr id="242" name="TextBox 241"/>
          <p:cNvSpPr txBox="1"/>
          <p:nvPr/>
        </p:nvSpPr>
        <p:spPr>
          <a:xfrm>
            <a:off x="4504141" y="4457255"/>
            <a:ext cx="1251501" cy="375390"/>
          </a:xfrm>
          <a:prstGeom prst="rect">
            <a:avLst/>
          </a:prstGeom>
          <a:noFill/>
        </p:spPr>
        <p:txBody>
          <a:bodyPr wrap="square" lIns="80467" tIns="79200" rIns="80467" bIns="79200" rtlCol="0" anchor="t">
            <a:spAutoFit/>
          </a:bodyPr>
          <a:lstStyle/>
          <a:p>
            <a:pPr algn="ctr"/>
            <a:r>
              <a:rPr lang="en-GB" sz="1400" b="1" dirty="0">
                <a:latin typeface="+mj-lt"/>
              </a:rPr>
              <a:t>Automation</a:t>
            </a:r>
          </a:p>
        </p:txBody>
      </p:sp>
      <p:sp>
        <p:nvSpPr>
          <p:cNvPr id="243" name="AutoShape 7"/>
          <p:cNvSpPr>
            <a:spLocks noChangeArrowheads="1"/>
          </p:cNvSpPr>
          <p:nvPr/>
        </p:nvSpPr>
        <p:spPr bwMode="gray">
          <a:xfrm rot="10800000">
            <a:off x="4256183" y="5435276"/>
            <a:ext cx="4450956" cy="331414"/>
          </a:xfrm>
          <a:prstGeom prst="rtTriangl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9525">
            <a:noFill/>
            <a:miter lim="800000"/>
            <a:headEnd/>
            <a:tailEnd/>
          </a:ln>
          <a:effectLst/>
          <a:extLst>
            <a:ext uri="{91240B29-F687-4f45-9708-019B960494DF}">
              <a14:hiddenLine xmlns="" xmlns:a14="http://schemas.microsoft.com/office/drawing/2010/main" w="9525">
                <a:solidFill>
                  <a:srgbClr val="B2B2B2"/>
                </a:solidFill>
                <a:miter lim="800000"/>
                <a:headEnd/>
                <a:tailEnd/>
              </a14:hiddenLine>
            </a:ext>
          </a:extLst>
        </p:spPr>
        <p:txBody>
          <a:bodyPr vert="eaVert" wrap="none" anchor="ctr"/>
          <a:lstStyle/>
          <a:p>
            <a:endParaRPr lang="en-US" sz="1400" dirty="0">
              <a:solidFill>
                <a:srgbClr val="000000"/>
              </a:solidFill>
              <a:latin typeface="+mj-lt"/>
              <a:cs typeface="Arial" pitchFamily="34" charset="0"/>
            </a:endParaRPr>
          </a:p>
        </p:txBody>
      </p:sp>
      <p:sp>
        <p:nvSpPr>
          <p:cNvPr id="244" name="AutoShape 8"/>
          <p:cNvSpPr>
            <a:spLocks noChangeArrowheads="1"/>
          </p:cNvSpPr>
          <p:nvPr/>
        </p:nvSpPr>
        <p:spPr bwMode="gray">
          <a:xfrm rot="16200000" flipH="1">
            <a:off x="2095270" y="3110233"/>
            <a:ext cx="4125447" cy="303150"/>
          </a:xfrm>
          <a:prstGeom prst="rtTriangl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9525">
            <a:noFill/>
            <a:miter lim="800000"/>
            <a:headEnd/>
            <a:tailEnd/>
          </a:ln>
          <a:effectLst/>
          <a:extLst>
            <a:ext uri="{91240B29-F687-4f45-9708-019B960494DF}">
              <a14:hiddenLine xmlns="" xmlns:a14="http://schemas.microsoft.com/office/drawing/2010/main" w="9525">
                <a:solidFill>
                  <a:srgbClr val="B2B2B2"/>
                </a:solidFill>
                <a:miter lim="800000"/>
                <a:headEnd/>
                <a:tailEnd/>
              </a14:hiddenLine>
            </a:ext>
          </a:extLst>
        </p:spPr>
        <p:txBody>
          <a:bodyPr vert="eaVert" wrap="none" anchor="ctr"/>
          <a:lstStyle/>
          <a:p>
            <a:endParaRPr lang="en-US" sz="1400" dirty="0">
              <a:solidFill>
                <a:srgbClr val="000000"/>
              </a:solidFill>
              <a:latin typeface="+mj-lt"/>
              <a:cs typeface="Arial" pitchFamily="34" charset="0"/>
            </a:endParaRPr>
          </a:p>
        </p:txBody>
      </p:sp>
      <p:sp>
        <p:nvSpPr>
          <p:cNvPr id="245" name="Rectangle 3"/>
          <p:cNvSpPr>
            <a:spLocks noChangeArrowheads="1"/>
          </p:cNvSpPr>
          <p:nvPr/>
        </p:nvSpPr>
        <p:spPr bwMode="auto">
          <a:xfrm rot="16200000" flipV="1">
            <a:off x="3324391" y="3099518"/>
            <a:ext cx="1343678" cy="246012"/>
          </a:xfrm>
          <a:prstGeom prst="roundRect">
            <a:avLst/>
          </a:prstGeom>
          <a:solidFill>
            <a:schemeClr val="tx2"/>
          </a:solidFill>
          <a:ln w="12700">
            <a:noFill/>
            <a:miter lim="800000"/>
            <a:headEnd/>
            <a:tailEnd/>
          </a:ln>
          <a:effectLst/>
        </p:spPr>
        <p:txBody>
          <a:bodyPr wrap="square" lIns="0" tIns="53108" rIns="0" bIns="53108" anchor="ctr" anchorCtr="0">
            <a:noAutofit/>
          </a:bodyPr>
          <a:lstStyle/>
          <a:p>
            <a:pPr algn="ctr" fontAlgn="base">
              <a:buClr>
                <a:srgbClr val="177B57"/>
              </a:buClr>
              <a:buSzPct val="100000"/>
              <a:buFont typeface=""/>
            </a:pPr>
            <a:r>
              <a:rPr lang="en-US" sz="1400" b="1" dirty="0">
                <a:solidFill>
                  <a:schemeClr val="bg1"/>
                </a:solidFill>
                <a:latin typeface="+mj-lt"/>
                <a:cs typeface="Arial" pitchFamily="34" charset="0"/>
              </a:rPr>
              <a:t>Think</a:t>
            </a:r>
          </a:p>
        </p:txBody>
      </p:sp>
      <p:sp>
        <p:nvSpPr>
          <p:cNvPr id="246" name="Rectangle 4"/>
          <p:cNvSpPr>
            <a:spLocks noChangeArrowheads="1"/>
          </p:cNvSpPr>
          <p:nvPr/>
        </p:nvSpPr>
        <p:spPr bwMode="auto">
          <a:xfrm>
            <a:off x="5650821" y="5614588"/>
            <a:ext cx="1343678" cy="257495"/>
          </a:xfrm>
          <a:prstGeom prst="roundRect">
            <a:avLst/>
          </a:prstGeom>
          <a:solidFill>
            <a:schemeClr val="tx2"/>
          </a:solidFill>
          <a:ln w="12700">
            <a:noFill/>
            <a:miter lim="800000"/>
            <a:headEnd/>
            <a:tailEnd/>
          </a:ln>
          <a:effectLst/>
        </p:spPr>
        <p:txBody>
          <a:bodyPr lIns="0" tIns="53108" rIns="0" bIns="53108" anchor="ctr" anchorCtr="0">
            <a:noAutofit/>
          </a:bodyPr>
          <a:lstStyle/>
          <a:p>
            <a:pPr algn="ctr" fontAlgn="base">
              <a:buClr>
                <a:srgbClr val="177B57"/>
              </a:buClr>
              <a:buSzPct val="100000"/>
              <a:buFont typeface=""/>
            </a:pPr>
            <a:r>
              <a:rPr lang="en-US" sz="1400" b="1" dirty="0">
                <a:solidFill>
                  <a:schemeClr val="bg1"/>
                </a:solidFill>
                <a:latin typeface="+mj-lt"/>
                <a:cs typeface="Arial" pitchFamily="34" charset="0"/>
              </a:rPr>
              <a:t>Interact</a:t>
            </a:r>
          </a:p>
        </p:txBody>
      </p:sp>
      <p:sp>
        <p:nvSpPr>
          <p:cNvPr id="247" name="TextBox 246"/>
          <p:cNvSpPr txBox="1"/>
          <p:nvPr/>
        </p:nvSpPr>
        <p:spPr>
          <a:xfrm>
            <a:off x="6400252" y="2509696"/>
            <a:ext cx="1328366" cy="375390"/>
          </a:xfrm>
          <a:prstGeom prst="rect">
            <a:avLst/>
          </a:prstGeom>
          <a:noFill/>
        </p:spPr>
        <p:txBody>
          <a:bodyPr wrap="square" lIns="80467" tIns="79200" rIns="80467" bIns="79200" rtlCol="0" anchor="t">
            <a:spAutoFit/>
          </a:bodyPr>
          <a:lstStyle/>
          <a:p>
            <a:pPr algn="ctr"/>
            <a:r>
              <a:rPr lang="en-GB" sz="1400" b="1" dirty="0">
                <a:latin typeface="+mj-lt"/>
              </a:rPr>
              <a:t>Narrow AI</a:t>
            </a:r>
          </a:p>
        </p:txBody>
      </p:sp>
      <p:sp>
        <p:nvSpPr>
          <p:cNvPr id="248" name="TextBox 247"/>
          <p:cNvSpPr txBox="1"/>
          <p:nvPr/>
        </p:nvSpPr>
        <p:spPr>
          <a:xfrm rot="16200000">
            <a:off x="3672450" y="1704223"/>
            <a:ext cx="798192" cy="375390"/>
          </a:xfrm>
          <a:prstGeom prst="rect">
            <a:avLst/>
          </a:prstGeom>
          <a:noFill/>
        </p:spPr>
        <p:txBody>
          <a:bodyPr wrap="none" lIns="80467" tIns="79200" rIns="80467" bIns="79200" rtlCol="0" anchor="t">
            <a:spAutoFit/>
          </a:bodyPr>
          <a:lstStyle/>
          <a:p>
            <a:pPr algn="ctr"/>
            <a:r>
              <a:rPr lang="en-US" sz="1400" b="1" dirty="0">
                <a:solidFill>
                  <a:srgbClr val="000000"/>
                </a:solidFill>
                <a:latin typeface="+mj-lt"/>
                <a:cs typeface="Arial" pitchFamily="34" charset="0"/>
              </a:rPr>
              <a:t>Adaptive</a:t>
            </a:r>
          </a:p>
        </p:txBody>
      </p:sp>
      <p:sp>
        <p:nvSpPr>
          <p:cNvPr id="249" name="TextBox 248"/>
          <p:cNvSpPr txBox="1"/>
          <p:nvPr/>
        </p:nvSpPr>
        <p:spPr>
          <a:xfrm rot="16200000">
            <a:off x="3574910" y="4657250"/>
            <a:ext cx="987155" cy="375390"/>
          </a:xfrm>
          <a:prstGeom prst="rect">
            <a:avLst/>
          </a:prstGeom>
          <a:noFill/>
        </p:spPr>
        <p:txBody>
          <a:bodyPr wrap="none" lIns="80467" tIns="79200" rIns="80467" bIns="79200" rtlCol="0" anchor="t">
            <a:spAutoFit/>
          </a:bodyPr>
          <a:lstStyle/>
          <a:p>
            <a:pPr algn="ctr"/>
            <a:r>
              <a:rPr lang="en-US" sz="1400" b="1" dirty="0">
                <a:solidFill>
                  <a:srgbClr val="000000"/>
                </a:solidFill>
                <a:latin typeface="+mj-lt"/>
                <a:cs typeface="Arial" pitchFamily="34" charset="0"/>
              </a:rPr>
              <a:t>Pre defined</a:t>
            </a:r>
          </a:p>
        </p:txBody>
      </p:sp>
      <p:sp>
        <p:nvSpPr>
          <p:cNvPr id="250" name="TextBox 249"/>
          <p:cNvSpPr txBox="1"/>
          <p:nvPr/>
        </p:nvSpPr>
        <p:spPr>
          <a:xfrm>
            <a:off x="4039863" y="5407765"/>
            <a:ext cx="1767473" cy="375390"/>
          </a:xfrm>
          <a:prstGeom prst="rect">
            <a:avLst/>
          </a:prstGeom>
          <a:noFill/>
        </p:spPr>
        <p:txBody>
          <a:bodyPr wrap="square" lIns="80467" tIns="79200" rIns="80467" bIns="79200" rtlCol="0" anchor="t">
            <a:spAutoFit/>
          </a:bodyPr>
          <a:lstStyle/>
          <a:p>
            <a:pPr algn="ctr"/>
            <a:r>
              <a:rPr lang="en-US" sz="1400" b="1" dirty="0">
                <a:solidFill>
                  <a:srgbClr val="000000"/>
                </a:solidFill>
                <a:latin typeface="+mj-lt"/>
                <a:cs typeface="Arial" pitchFamily="34" charset="0"/>
              </a:rPr>
              <a:t>Transactional</a:t>
            </a:r>
          </a:p>
        </p:txBody>
      </p:sp>
      <p:cxnSp>
        <p:nvCxnSpPr>
          <p:cNvPr id="251" name="Straight Arrow Connector 250"/>
          <p:cNvCxnSpPr/>
          <p:nvPr/>
        </p:nvCxnSpPr>
        <p:spPr>
          <a:xfrm flipV="1">
            <a:off x="5541080" y="3416093"/>
            <a:ext cx="781580" cy="881720"/>
          </a:xfrm>
          <a:prstGeom prst="straightConnector1">
            <a:avLst/>
          </a:prstGeom>
          <a:ln w="57150">
            <a:gradFill>
              <a:gsLst>
                <a:gs pos="54000">
                  <a:srgbClr val="BCBE40"/>
                </a:gs>
                <a:gs pos="0">
                  <a:srgbClr val="A1D0A9"/>
                </a:gs>
                <a:gs pos="100000">
                  <a:srgbClr val="FFC000"/>
                </a:gs>
              </a:gsLst>
              <a:lin ang="5400000" scaled="1"/>
            </a:gra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2" name="TextBox 251"/>
          <p:cNvSpPr txBox="1"/>
          <p:nvPr/>
        </p:nvSpPr>
        <p:spPr>
          <a:xfrm>
            <a:off x="7105672" y="1273085"/>
            <a:ext cx="1537771" cy="375390"/>
          </a:xfrm>
          <a:prstGeom prst="rect">
            <a:avLst/>
          </a:prstGeom>
          <a:noFill/>
        </p:spPr>
        <p:txBody>
          <a:bodyPr wrap="square" lIns="80467" tIns="79200" rIns="80467" bIns="79200" rtlCol="0" anchor="t">
            <a:spAutoFit/>
          </a:bodyPr>
          <a:lstStyle/>
          <a:p>
            <a:pPr algn="ctr"/>
            <a:r>
              <a:rPr lang="en-GB" sz="1400" b="1" dirty="0">
                <a:latin typeface="+mj-lt"/>
              </a:rPr>
              <a:t>General Purpose AI </a:t>
            </a:r>
          </a:p>
        </p:txBody>
      </p:sp>
      <p:sp>
        <p:nvSpPr>
          <p:cNvPr id="253" name="Striped Right Arrow 252"/>
          <p:cNvSpPr/>
          <p:nvPr/>
        </p:nvSpPr>
        <p:spPr>
          <a:xfrm rot="19112815">
            <a:off x="7339396" y="1888321"/>
            <a:ext cx="642186" cy="472178"/>
          </a:xfrm>
          <a:prstGeom prst="stripedRightArrow">
            <a:avLst/>
          </a:prstGeom>
          <a:solidFill>
            <a:srgbClr val="C00000"/>
          </a:solidFill>
          <a:ln w="9525" cap="flat" cmpd="sng" algn="ctr">
            <a:noFill/>
            <a:prstDash val="solid"/>
          </a:ln>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56" name="TextBox 255"/>
          <p:cNvSpPr txBox="1"/>
          <p:nvPr/>
        </p:nvSpPr>
        <p:spPr>
          <a:xfrm>
            <a:off x="7353104" y="5435811"/>
            <a:ext cx="1354035" cy="590834"/>
          </a:xfrm>
          <a:prstGeom prst="rect">
            <a:avLst/>
          </a:prstGeom>
          <a:noFill/>
        </p:spPr>
        <p:txBody>
          <a:bodyPr wrap="square" lIns="80467" tIns="79200" rIns="80467" bIns="79200" rtlCol="0" anchor="t">
            <a:spAutoFit/>
          </a:bodyPr>
          <a:lstStyle/>
          <a:p>
            <a:pPr algn="ctr"/>
            <a:r>
              <a:rPr lang="en-US" sz="1400" b="1" dirty="0">
                <a:solidFill>
                  <a:srgbClr val="000000"/>
                </a:solidFill>
                <a:latin typeface="+mj-lt"/>
                <a:cs typeface="Arial" pitchFamily="34" charset="0"/>
              </a:rPr>
              <a:t>Context aware</a:t>
            </a:r>
            <a:br>
              <a:rPr lang="en-US" sz="1400" b="1" dirty="0">
                <a:solidFill>
                  <a:srgbClr val="000000"/>
                </a:solidFill>
                <a:latin typeface="+mj-lt"/>
                <a:cs typeface="Arial" pitchFamily="34" charset="0"/>
              </a:rPr>
            </a:br>
            <a:r>
              <a:rPr lang="en-US" sz="1400" b="1" dirty="0">
                <a:solidFill>
                  <a:srgbClr val="000000"/>
                </a:solidFill>
                <a:latin typeface="+mj-lt"/>
                <a:cs typeface="Arial" pitchFamily="34" charset="0"/>
              </a:rPr>
              <a:t>&amp; natural</a:t>
            </a:r>
          </a:p>
        </p:txBody>
      </p:sp>
      <p:sp>
        <p:nvSpPr>
          <p:cNvPr id="257" name="TextBox 256"/>
          <p:cNvSpPr txBox="1"/>
          <p:nvPr/>
        </p:nvSpPr>
        <p:spPr>
          <a:xfrm rot="16200000">
            <a:off x="1885462" y="3108824"/>
            <a:ext cx="3123245" cy="375390"/>
          </a:xfrm>
          <a:prstGeom prst="rect">
            <a:avLst/>
          </a:prstGeom>
          <a:noFill/>
        </p:spPr>
        <p:txBody>
          <a:bodyPr wrap="square" lIns="80467" tIns="79200" rIns="80467" bIns="79200" rtlCol="0" anchor="t">
            <a:spAutoFit/>
          </a:bodyPr>
          <a:lstStyle/>
          <a:p>
            <a:pPr algn="ctr"/>
            <a:r>
              <a:rPr lang="en-US" sz="1400" b="1" i="1" dirty="0">
                <a:solidFill>
                  <a:srgbClr val="DC6E00"/>
                </a:solidFill>
                <a:latin typeface="+mj-lt"/>
                <a:cs typeface="Arial" pitchFamily="34" charset="0"/>
              </a:rPr>
              <a:t>Can it think like humans do?</a:t>
            </a:r>
          </a:p>
        </p:txBody>
      </p:sp>
      <p:sp>
        <p:nvSpPr>
          <p:cNvPr id="258" name="TextBox 257"/>
          <p:cNvSpPr txBox="1"/>
          <p:nvPr/>
        </p:nvSpPr>
        <p:spPr>
          <a:xfrm>
            <a:off x="4209953" y="939414"/>
            <a:ext cx="4571614" cy="215444"/>
          </a:xfrm>
          <a:prstGeom prst="rect">
            <a:avLst/>
          </a:prstGeom>
          <a:noFill/>
        </p:spPr>
        <p:txBody>
          <a:bodyPr wrap="square" lIns="0" tIns="0" rIns="0" bIns="0" rtlCol="0" anchor="t">
            <a:spAutoFit/>
          </a:bodyPr>
          <a:lstStyle/>
          <a:p>
            <a:pPr algn="ctr"/>
            <a:r>
              <a:rPr lang="en-US" sz="1400" b="1" i="1" dirty="0">
                <a:solidFill>
                  <a:srgbClr val="DC6E00"/>
                </a:solidFill>
                <a:latin typeface="+mj-lt"/>
                <a:cs typeface="Arial" pitchFamily="34" charset="0"/>
              </a:rPr>
              <a:t>Can it interact with external world like humans?</a:t>
            </a:r>
          </a:p>
        </p:txBody>
      </p:sp>
      <p:sp>
        <p:nvSpPr>
          <p:cNvPr id="26" name="Rectangle 25"/>
          <p:cNvSpPr/>
          <p:nvPr/>
        </p:nvSpPr>
        <p:spPr>
          <a:xfrm>
            <a:off x="8894927" y="1286370"/>
            <a:ext cx="586853" cy="448526"/>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7" name="TextBox 26"/>
          <p:cNvSpPr txBox="1"/>
          <p:nvPr/>
        </p:nvSpPr>
        <p:spPr>
          <a:xfrm>
            <a:off x="9481780" y="1222302"/>
            <a:ext cx="1567221" cy="590834"/>
          </a:xfrm>
          <a:prstGeom prst="rect">
            <a:avLst/>
          </a:prstGeom>
          <a:noFill/>
        </p:spPr>
        <p:txBody>
          <a:bodyPr wrap="square" lIns="80467" tIns="79200" rIns="80467" bIns="79200" rtlCol="0" anchor="t">
            <a:spAutoFit/>
          </a:bodyPr>
          <a:lstStyle/>
          <a:p>
            <a:r>
              <a:rPr lang="en-US" sz="1400" i="1" dirty="0">
                <a:solidFill>
                  <a:srgbClr val="000000"/>
                </a:solidFill>
                <a:latin typeface="+mj-lt"/>
                <a:cs typeface="Arial" pitchFamily="34" charset="0"/>
              </a:rPr>
              <a:t>General purpose context</a:t>
            </a:r>
          </a:p>
        </p:txBody>
      </p:sp>
      <p:sp>
        <p:nvSpPr>
          <p:cNvPr id="29" name="TextBox 28"/>
          <p:cNvSpPr txBox="1"/>
          <p:nvPr/>
        </p:nvSpPr>
        <p:spPr>
          <a:xfrm>
            <a:off x="9484052" y="1906974"/>
            <a:ext cx="1567221" cy="590834"/>
          </a:xfrm>
          <a:prstGeom prst="rect">
            <a:avLst/>
          </a:prstGeom>
          <a:noFill/>
        </p:spPr>
        <p:txBody>
          <a:bodyPr wrap="square" lIns="80467" tIns="79200" rIns="80467" bIns="79200" rtlCol="0" anchor="t">
            <a:spAutoFit/>
          </a:bodyPr>
          <a:lstStyle/>
          <a:p>
            <a:r>
              <a:rPr lang="en-US" sz="1400" i="1" dirty="0">
                <a:solidFill>
                  <a:srgbClr val="000000"/>
                </a:solidFill>
                <a:latin typeface="+mj-lt"/>
                <a:cs typeface="Arial" pitchFamily="34" charset="0"/>
              </a:rPr>
              <a:t>Narrow / Limited context</a:t>
            </a:r>
          </a:p>
        </p:txBody>
      </p:sp>
      <p:sp>
        <p:nvSpPr>
          <p:cNvPr id="30" name="Rectangle 7"/>
          <p:cNvSpPr>
            <a:spLocks noChangeArrowheads="1"/>
          </p:cNvSpPr>
          <p:nvPr/>
        </p:nvSpPr>
        <p:spPr bwMode="gray">
          <a:xfrm>
            <a:off x="8894926" y="1991343"/>
            <a:ext cx="586852" cy="448526"/>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15" y="6205957"/>
            <a:ext cx="12192000" cy="665621"/>
          </a:xfrm>
          <a:prstGeom prst="rect">
            <a:avLst/>
          </a:prstGeom>
        </p:spPr>
      </p:pic>
    </p:spTree>
    <p:extLst>
      <p:ext uri="{BB962C8B-B14F-4D97-AF65-F5344CB8AC3E}">
        <p14:creationId xmlns:p14="http://schemas.microsoft.com/office/powerpoint/2010/main" val="193847557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nvPr>
        </p:nvGraphicFramePr>
        <p:xfrm>
          <a:off x="1143000" y="0"/>
          <a:ext cx="158750" cy="158750"/>
        </p:xfrm>
        <a:graphic>
          <a:graphicData uri="http://schemas.openxmlformats.org/presentationml/2006/ole">
            <mc:AlternateContent xmlns:mc="http://schemas.openxmlformats.org/markup-compatibility/2006">
              <mc:Choice xmlns:v="urn:schemas-microsoft-com:vml" Requires="v">
                <p:oleObj spid="_x0000_s3125"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0"/>
                        <a:ext cx="158750" cy="158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24258" name="Rectangle 2"/>
          <p:cNvSpPr>
            <a:spLocks noGrp="1" noChangeArrowheads="1"/>
          </p:cNvSpPr>
          <p:nvPr>
            <p:ph type="title"/>
          </p:nvPr>
        </p:nvSpPr>
        <p:spPr>
          <a:xfrm>
            <a:off x="1447801" y="162000"/>
            <a:ext cx="9340644" cy="532398"/>
          </a:xfrm>
          <a:noFill/>
          <a:ln/>
        </p:spPr>
        <p:txBody>
          <a:bodyPr vert="horz" lIns="91440" tIns="46038" rIns="91440" bIns="46038" rtlCol="0" anchor="b">
            <a:normAutofit/>
          </a:bodyPr>
          <a:lstStyle/>
          <a:p>
            <a:r>
              <a:rPr lang="en-US" sz="2400" dirty="0" smtClean="0">
                <a:solidFill>
                  <a:srgbClr val="177B57"/>
                </a:solidFill>
                <a:latin typeface="Arial" panose="020B0604020202020204" pitchFamily="34" charset="0"/>
              </a:rPr>
              <a:t>AI systems should either think or interact like humans do?</a:t>
            </a:r>
            <a:endParaRPr lang="en-US" sz="2400" dirty="0">
              <a:cs typeface="Arial"/>
            </a:endParaRPr>
          </a:p>
        </p:txBody>
      </p:sp>
      <p:sp>
        <p:nvSpPr>
          <p:cNvPr id="237" name="Rectangle 236"/>
          <p:cNvSpPr/>
          <p:nvPr/>
        </p:nvSpPr>
        <p:spPr>
          <a:xfrm>
            <a:off x="4277785" y="1286370"/>
            <a:ext cx="4450957" cy="4130193"/>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38" name="Rectangle 6"/>
          <p:cNvSpPr>
            <a:spLocks noChangeArrowheads="1"/>
          </p:cNvSpPr>
          <p:nvPr/>
        </p:nvSpPr>
        <p:spPr bwMode="gray">
          <a:xfrm>
            <a:off x="4341693" y="3800248"/>
            <a:ext cx="1576399" cy="1576399"/>
          </a:xfrm>
          <a:prstGeom prst="rect">
            <a:avLst/>
          </a:prstGeom>
          <a:solidFill>
            <a:schemeClr val="accent2">
              <a:lumMod val="90000"/>
            </a:schemeClr>
          </a:solidFill>
          <a:ln w="3175">
            <a:noFill/>
            <a:miter lim="800000"/>
            <a:headEnd/>
            <a:tailEnd/>
          </a:ln>
          <a:effectLst/>
          <a:extLst>
            <a:ext uri="{91240B29-F687-4f45-9708-019B960494DF}">
              <a14:hiddenLine xmlns="" xmlns:a14="http://schemas.microsoft.com/office/drawing/2010/main" w="3175">
                <a:solidFill>
                  <a:schemeClr val="bg1"/>
                </a:solidFill>
                <a:miter lim="800000"/>
                <a:headEnd/>
                <a:tailEnd/>
              </a14:hiddenLine>
            </a:ext>
          </a:extLst>
        </p:spPr>
        <p:txBody>
          <a:bodyPr wrap="none" tIns="91440" bIns="91440" anchor="ctr"/>
          <a:lstStyle/>
          <a:p>
            <a:pPr algn="ctr"/>
            <a:endParaRPr lang="en-GB" sz="1400" dirty="0">
              <a:solidFill>
                <a:srgbClr val="000000"/>
              </a:solidFill>
              <a:latin typeface="+mj-lt"/>
            </a:endParaRPr>
          </a:p>
        </p:txBody>
      </p:sp>
      <p:sp>
        <p:nvSpPr>
          <p:cNvPr id="239" name="Rectangle 4"/>
          <p:cNvSpPr>
            <a:spLocks noChangeArrowheads="1"/>
          </p:cNvSpPr>
          <p:nvPr/>
        </p:nvSpPr>
        <p:spPr bwMode="gray">
          <a:xfrm>
            <a:off x="6004085" y="212993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a:extLst>
            <a:ext uri="{91240B29-F687-4f45-9708-019B960494DF}">
              <a14:hiddenLine xmlns="" xmlns:a14="http://schemas.microsoft.com/office/drawing/2010/main" w="3175">
                <a:solidFill>
                  <a:srgbClr val="CFA649"/>
                </a:solidFill>
                <a:miter lim="800000"/>
                <a:headEnd/>
                <a:tailEnd/>
              </a14:hiddenLine>
            </a:ext>
          </a:extLst>
        </p:spPr>
        <p:txBody>
          <a:bodyPr wrap="none" tIns="91440" bIns="91440" anchor="ctr"/>
          <a:lstStyle/>
          <a:p>
            <a:pPr algn="ctr"/>
            <a:endParaRPr lang="en-GB" sz="1400" dirty="0">
              <a:solidFill>
                <a:srgbClr val="000000"/>
              </a:solidFill>
              <a:latin typeface="+mj-lt"/>
            </a:endParaRPr>
          </a:p>
        </p:txBody>
      </p:sp>
      <p:sp>
        <p:nvSpPr>
          <p:cNvPr id="240" name="Rectangle 5"/>
          <p:cNvSpPr>
            <a:spLocks noChangeArrowheads="1"/>
          </p:cNvSpPr>
          <p:nvPr/>
        </p:nvSpPr>
        <p:spPr bwMode="gray">
          <a:xfrm>
            <a:off x="4341693" y="212993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sp>
        <p:nvSpPr>
          <p:cNvPr id="241" name="Rectangle 7"/>
          <p:cNvSpPr>
            <a:spLocks noChangeArrowheads="1"/>
          </p:cNvSpPr>
          <p:nvPr/>
        </p:nvSpPr>
        <p:spPr bwMode="gray">
          <a:xfrm>
            <a:off x="6004085" y="3800248"/>
            <a:ext cx="1576399" cy="1576399"/>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sp>
        <p:nvSpPr>
          <p:cNvPr id="242" name="TextBox 241"/>
          <p:cNvSpPr txBox="1"/>
          <p:nvPr/>
        </p:nvSpPr>
        <p:spPr>
          <a:xfrm>
            <a:off x="4504141" y="4457255"/>
            <a:ext cx="1251501" cy="375390"/>
          </a:xfrm>
          <a:prstGeom prst="rect">
            <a:avLst/>
          </a:prstGeom>
          <a:noFill/>
        </p:spPr>
        <p:txBody>
          <a:bodyPr wrap="square" lIns="80467" tIns="79200" rIns="80467" bIns="79200" rtlCol="0" anchor="t">
            <a:spAutoFit/>
          </a:bodyPr>
          <a:lstStyle/>
          <a:p>
            <a:pPr algn="ctr"/>
            <a:r>
              <a:rPr lang="en-GB" sz="1400" b="1" dirty="0">
                <a:latin typeface="+mj-lt"/>
              </a:rPr>
              <a:t>Automation</a:t>
            </a:r>
          </a:p>
        </p:txBody>
      </p:sp>
      <p:sp>
        <p:nvSpPr>
          <p:cNvPr id="243" name="AutoShape 7"/>
          <p:cNvSpPr>
            <a:spLocks noChangeArrowheads="1"/>
          </p:cNvSpPr>
          <p:nvPr/>
        </p:nvSpPr>
        <p:spPr bwMode="gray">
          <a:xfrm rot="10800000">
            <a:off x="4222095" y="5874590"/>
            <a:ext cx="4450956" cy="331414"/>
          </a:xfrm>
          <a:prstGeom prst="rtTriangl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9525">
            <a:noFill/>
            <a:miter lim="800000"/>
            <a:headEnd/>
            <a:tailEnd/>
          </a:ln>
          <a:effectLst/>
          <a:extLst>
            <a:ext uri="{91240B29-F687-4f45-9708-019B960494DF}">
              <a14:hiddenLine xmlns="" xmlns:a14="http://schemas.microsoft.com/office/drawing/2010/main" w="9525">
                <a:solidFill>
                  <a:srgbClr val="B2B2B2"/>
                </a:solidFill>
                <a:miter lim="800000"/>
                <a:headEnd/>
                <a:tailEnd/>
              </a14:hiddenLine>
            </a:ext>
          </a:extLst>
        </p:spPr>
        <p:txBody>
          <a:bodyPr vert="eaVert" wrap="none" anchor="ctr"/>
          <a:lstStyle/>
          <a:p>
            <a:endParaRPr lang="en-US" sz="1400" dirty="0">
              <a:solidFill>
                <a:srgbClr val="000000"/>
              </a:solidFill>
              <a:latin typeface="+mj-lt"/>
              <a:cs typeface="Arial" pitchFamily="34" charset="0"/>
            </a:endParaRPr>
          </a:p>
        </p:txBody>
      </p:sp>
      <p:sp>
        <p:nvSpPr>
          <p:cNvPr id="244" name="AutoShape 8"/>
          <p:cNvSpPr>
            <a:spLocks noChangeArrowheads="1"/>
          </p:cNvSpPr>
          <p:nvPr/>
        </p:nvSpPr>
        <p:spPr bwMode="gray">
          <a:xfrm rot="16200000" flipH="1">
            <a:off x="1671475" y="3197517"/>
            <a:ext cx="4125447" cy="303150"/>
          </a:xfrm>
          <a:prstGeom prst="rtTriangl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9525">
            <a:noFill/>
            <a:miter lim="800000"/>
            <a:headEnd/>
            <a:tailEnd/>
          </a:ln>
          <a:effectLst/>
          <a:extLst>
            <a:ext uri="{91240B29-F687-4f45-9708-019B960494DF}">
              <a14:hiddenLine xmlns="" xmlns:a14="http://schemas.microsoft.com/office/drawing/2010/main" w="9525">
                <a:solidFill>
                  <a:srgbClr val="B2B2B2"/>
                </a:solidFill>
                <a:miter lim="800000"/>
                <a:headEnd/>
                <a:tailEnd/>
              </a14:hiddenLine>
            </a:ext>
          </a:extLst>
        </p:spPr>
        <p:txBody>
          <a:bodyPr vert="eaVert" wrap="none" anchor="ctr"/>
          <a:lstStyle/>
          <a:p>
            <a:endParaRPr lang="en-US" sz="1400" dirty="0">
              <a:solidFill>
                <a:srgbClr val="000000"/>
              </a:solidFill>
              <a:latin typeface="+mj-lt"/>
              <a:cs typeface="Arial" pitchFamily="34" charset="0"/>
            </a:endParaRPr>
          </a:p>
        </p:txBody>
      </p:sp>
      <p:sp>
        <p:nvSpPr>
          <p:cNvPr id="245" name="Rectangle 3"/>
          <p:cNvSpPr>
            <a:spLocks noChangeArrowheads="1"/>
          </p:cNvSpPr>
          <p:nvPr/>
        </p:nvSpPr>
        <p:spPr bwMode="auto">
          <a:xfrm rot="16200000">
            <a:off x="2674319" y="3071328"/>
            <a:ext cx="2232986" cy="411480"/>
          </a:xfrm>
          <a:prstGeom prst="roundRect">
            <a:avLst/>
          </a:prstGeom>
          <a:solidFill>
            <a:schemeClr val="tx2"/>
          </a:solidFill>
          <a:ln w="12700">
            <a:noFill/>
            <a:miter lim="800000"/>
            <a:headEnd/>
            <a:tailEnd/>
          </a:ln>
          <a:effectLst>
            <a:outerShdw blurRad="50800" dist="38100" dir="5400000" algn="t" rotWithShape="0">
              <a:prstClr val="black">
                <a:alpha val="40000"/>
              </a:prstClr>
            </a:outerShdw>
          </a:effectLst>
        </p:spPr>
        <p:txBody>
          <a:bodyPr wrap="square" lIns="0" tIns="53108" rIns="0" bIns="53108" anchor="ctr" anchorCtr="0">
            <a:noAutofit/>
          </a:bodyPr>
          <a:lstStyle/>
          <a:p>
            <a:pPr algn="ctr" fontAlgn="base">
              <a:buClr>
                <a:srgbClr val="177B57"/>
              </a:buClr>
              <a:buSzPct val="100000"/>
              <a:buFont typeface=""/>
            </a:pPr>
            <a:r>
              <a:rPr lang="en-US" sz="1400" b="1" dirty="0">
                <a:solidFill>
                  <a:schemeClr val="bg1"/>
                </a:solidFill>
                <a:latin typeface="+mj-lt"/>
                <a:cs typeface="Arial" pitchFamily="34" charset="0"/>
              </a:rPr>
              <a:t>Think</a:t>
            </a:r>
          </a:p>
          <a:p>
            <a:pPr algn="ctr" fontAlgn="base">
              <a:buClr>
                <a:srgbClr val="177B57"/>
              </a:buClr>
              <a:buSzPct val="100000"/>
              <a:buFont typeface=""/>
            </a:pPr>
            <a:r>
              <a:rPr lang="en-US" sz="1200" b="1" i="1" dirty="0">
                <a:solidFill>
                  <a:schemeClr val="bg1"/>
                </a:solidFill>
                <a:latin typeface="+mj-lt"/>
                <a:cs typeface="Arial" pitchFamily="34" charset="0"/>
              </a:rPr>
              <a:t>(Synthesize &amp; Reason)</a:t>
            </a:r>
          </a:p>
        </p:txBody>
      </p:sp>
      <p:sp>
        <p:nvSpPr>
          <p:cNvPr id="246" name="Rectangle 4"/>
          <p:cNvSpPr>
            <a:spLocks noChangeArrowheads="1"/>
          </p:cNvSpPr>
          <p:nvPr/>
        </p:nvSpPr>
        <p:spPr bwMode="auto">
          <a:xfrm>
            <a:off x="5667529" y="5789302"/>
            <a:ext cx="2231136" cy="411480"/>
          </a:xfrm>
          <a:prstGeom prst="roundRect">
            <a:avLst/>
          </a:prstGeom>
          <a:solidFill>
            <a:schemeClr val="tx2"/>
          </a:solidFill>
          <a:ln w="12700">
            <a:noFill/>
            <a:miter lim="800000"/>
            <a:headEnd/>
            <a:tailEnd/>
          </a:ln>
          <a:effectLst/>
        </p:spPr>
        <p:txBody>
          <a:bodyPr lIns="0" tIns="53108" rIns="0" bIns="53108" anchor="ctr" anchorCtr="0">
            <a:noAutofit/>
          </a:bodyPr>
          <a:lstStyle/>
          <a:p>
            <a:pPr algn="ctr" fontAlgn="base">
              <a:buClr>
                <a:srgbClr val="177B57"/>
              </a:buClr>
              <a:buSzPct val="100000"/>
              <a:buFont typeface=""/>
            </a:pPr>
            <a:r>
              <a:rPr lang="en-US" sz="1400" b="1" dirty="0">
                <a:solidFill>
                  <a:schemeClr val="bg1"/>
                </a:solidFill>
                <a:latin typeface="+mj-lt"/>
                <a:cs typeface="Arial" pitchFamily="34" charset="0"/>
              </a:rPr>
              <a:t>Interact</a:t>
            </a:r>
          </a:p>
          <a:p>
            <a:pPr algn="ctr" fontAlgn="base">
              <a:buClr>
                <a:srgbClr val="177B57"/>
              </a:buClr>
              <a:buSzPct val="100000"/>
              <a:buFont typeface=""/>
            </a:pPr>
            <a:r>
              <a:rPr lang="en-US" sz="1200" b="1" i="1" dirty="0">
                <a:solidFill>
                  <a:schemeClr val="bg1"/>
                </a:solidFill>
                <a:latin typeface="+mj-lt"/>
                <a:cs typeface="Arial" pitchFamily="34" charset="0"/>
              </a:rPr>
              <a:t>(Observe &amp; Communicate)</a:t>
            </a:r>
          </a:p>
        </p:txBody>
      </p:sp>
      <p:sp>
        <p:nvSpPr>
          <p:cNvPr id="247" name="TextBox 246"/>
          <p:cNvSpPr txBox="1"/>
          <p:nvPr/>
        </p:nvSpPr>
        <p:spPr>
          <a:xfrm>
            <a:off x="6400252" y="2509696"/>
            <a:ext cx="1328366" cy="375390"/>
          </a:xfrm>
          <a:prstGeom prst="rect">
            <a:avLst/>
          </a:prstGeom>
          <a:noFill/>
        </p:spPr>
        <p:txBody>
          <a:bodyPr wrap="square" lIns="80467" tIns="79200" rIns="80467" bIns="79200" rtlCol="0" anchor="t">
            <a:spAutoFit/>
          </a:bodyPr>
          <a:lstStyle/>
          <a:p>
            <a:pPr algn="ctr"/>
            <a:r>
              <a:rPr lang="en-GB" sz="1400" b="1" dirty="0">
                <a:latin typeface="+mj-lt"/>
              </a:rPr>
              <a:t>Narrow AI</a:t>
            </a:r>
          </a:p>
        </p:txBody>
      </p:sp>
      <p:sp>
        <p:nvSpPr>
          <p:cNvPr id="248" name="TextBox 247"/>
          <p:cNvSpPr txBox="1"/>
          <p:nvPr/>
        </p:nvSpPr>
        <p:spPr>
          <a:xfrm rot="16200000">
            <a:off x="3622496" y="1534312"/>
            <a:ext cx="798192" cy="375390"/>
          </a:xfrm>
          <a:prstGeom prst="rect">
            <a:avLst/>
          </a:prstGeom>
          <a:noFill/>
        </p:spPr>
        <p:txBody>
          <a:bodyPr wrap="none" lIns="80467" tIns="79200" rIns="80467" bIns="79200" rtlCol="0" anchor="t">
            <a:spAutoFit/>
          </a:bodyPr>
          <a:lstStyle/>
          <a:p>
            <a:pPr algn="ctr"/>
            <a:r>
              <a:rPr lang="en-US" sz="1400" b="1" dirty="0">
                <a:solidFill>
                  <a:srgbClr val="000000"/>
                </a:solidFill>
                <a:latin typeface="+mj-lt"/>
                <a:cs typeface="Arial" pitchFamily="34" charset="0"/>
              </a:rPr>
              <a:t>Adaptive</a:t>
            </a:r>
          </a:p>
        </p:txBody>
      </p:sp>
      <p:sp>
        <p:nvSpPr>
          <p:cNvPr id="249" name="TextBox 248"/>
          <p:cNvSpPr txBox="1"/>
          <p:nvPr/>
        </p:nvSpPr>
        <p:spPr>
          <a:xfrm rot="16200000">
            <a:off x="3574910" y="4657250"/>
            <a:ext cx="987155" cy="375390"/>
          </a:xfrm>
          <a:prstGeom prst="rect">
            <a:avLst/>
          </a:prstGeom>
          <a:noFill/>
        </p:spPr>
        <p:txBody>
          <a:bodyPr wrap="none" lIns="80467" tIns="79200" rIns="80467" bIns="79200" rtlCol="0" anchor="t">
            <a:spAutoFit/>
          </a:bodyPr>
          <a:lstStyle/>
          <a:p>
            <a:pPr algn="ctr"/>
            <a:r>
              <a:rPr lang="en-US" sz="1400" b="1" dirty="0">
                <a:solidFill>
                  <a:srgbClr val="000000"/>
                </a:solidFill>
                <a:latin typeface="+mj-lt"/>
                <a:cs typeface="Arial" pitchFamily="34" charset="0"/>
              </a:rPr>
              <a:t>Pre defined</a:t>
            </a:r>
          </a:p>
        </p:txBody>
      </p:sp>
      <p:sp>
        <p:nvSpPr>
          <p:cNvPr id="250" name="TextBox 249"/>
          <p:cNvSpPr txBox="1"/>
          <p:nvPr/>
        </p:nvSpPr>
        <p:spPr>
          <a:xfrm>
            <a:off x="4039863" y="5407765"/>
            <a:ext cx="1767473" cy="375390"/>
          </a:xfrm>
          <a:prstGeom prst="rect">
            <a:avLst/>
          </a:prstGeom>
          <a:noFill/>
        </p:spPr>
        <p:txBody>
          <a:bodyPr wrap="square" lIns="80467" tIns="79200" rIns="80467" bIns="79200" rtlCol="0" anchor="t">
            <a:spAutoFit/>
          </a:bodyPr>
          <a:lstStyle/>
          <a:p>
            <a:pPr algn="ctr"/>
            <a:r>
              <a:rPr lang="en-US" sz="1400" b="1" dirty="0">
                <a:solidFill>
                  <a:srgbClr val="000000"/>
                </a:solidFill>
                <a:latin typeface="+mj-lt"/>
                <a:cs typeface="Arial" pitchFamily="34" charset="0"/>
              </a:rPr>
              <a:t>Transactional</a:t>
            </a:r>
          </a:p>
        </p:txBody>
      </p:sp>
      <p:cxnSp>
        <p:nvCxnSpPr>
          <p:cNvPr id="251" name="Straight Arrow Connector 250"/>
          <p:cNvCxnSpPr/>
          <p:nvPr/>
        </p:nvCxnSpPr>
        <p:spPr>
          <a:xfrm flipV="1">
            <a:off x="5541080" y="3416093"/>
            <a:ext cx="781580" cy="881720"/>
          </a:xfrm>
          <a:prstGeom prst="straightConnector1">
            <a:avLst/>
          </a:prstGeom>
          <a:ln w="57150">
            <a:gradFill>
              <a:gsLst>
                <a:gs pos="54000">
                  <a:srgbClr val="BCBE40"/>
                </a:gs>
                <a:gs pos="0">
                  <a:srgbClr val="A1D0A9"/>
                </a:gs>
                <a:gs pos="100000">
                  <a:srgbClr val="FFC000"/>
                </a:gs>
              </a:gsLst>
              <a:lin ang="5400000" scaled="1"/>
            </a:gra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3" name="Striped Right Arrow 252"/>
          <p:cNvSpPr/>
          <p:nvPr/>
        </p:nvSpPr>
        <p:spPr>
          <a:xfrm rot="19112815">
            <a:off x="7339396" y="1888321"/>
            <a:ext cx="642186" cy="472178"/>
          </a:xfrm>
          <a:prstGeom prst="stripedRightArrow">
            <a:avLst/>
          </a:prstGeom>
          <a:solidFill>
            <a:srgbClr val="C00000"/>
          </a:solidFill>
          <a:ln w="9525" cap="flat" cmpd="sng" algn="ctr">
            <a:noFill/>
            <a:prstDash val="solid"/>
          </a:ln>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56" name="TextBox 255"/>
          <p:cNvSpPr txBox="1"/>
          <p:nvPr/>
        </p:nvSpPr>
        <p:spPr>
          <a:xfrm>
            <a:off x="6031519" y="5435811"/>
            <a:ext cx="3627672" cy="375390"/>
          </a:xfrm>
          <a:prstGeom prst="rect">
            <a:avLst/>
          </a:prstGeom>
          <a:noFill/>
        </p:spPr>
        <p:txBody>
          <a:bodyPr wrap="square" lIns="80467" tIns="79200" rIns="80467" bIns="79200" rtlCol="0" anchor="t">
            <a:spAutoFit/>
          </a:bodyPr>
          <a:lstStyle/>
          <a:p>
            <a:pPr algn="ctr"/>
            <a:r>
              <a:rPr lang="en-US" sz="1400" b="1" dirty="0">
                <a:solidFill>
                  <a:srgbClr val="000000"/>
                </a:solidFill>
                <a:latin typeface="+mj-lt"/>
                <a:cs typeface="Arial" pitchFamily="34" charset="0"/>
              </a:rPr>
              <a:t>Context aware &amp; natural</a:t>
            </a:r>
          </a:p>
        </p:txBody>
      </p:sp>
      <p:sp>
        <p:nvSpPr>
          <p:cNvPr id="257" name="TextBox 256"/>
          <p:cNvSpPr txBox="1"/>
          <p:nvPr/>
        </p:nvSpPr>
        <p:spPr>
          <a:xfrm rot="16200000">
            <a:off x="1696780" y="3108824"/>
            <a:ext cx="3123245" cy="375390"/>
          </a:xfrm>
          <a:prstGeom prst="rect">
            <a:avLst/>
          </a:prstGeom>
          <a:noFill/>
        </p:spPr>
        <p:txBody>
          <a:bodyPr wrap="square" lIns="80467" tIns="79200" rIns="80467" bIns="79200" rtlCol="0" anchor="t">
            <a:spAutoFit/>
          </a:bodyPr>
          <a:lstStyle/>
          <a:p>
            <a:pPr algn="ctr"/>
            <a:r>
              <a:rPr lang="en-US" sz="1400" b="1" i="1" dirty="0">
                <a:solidFill>
                  <a:srgbClr val="DC6E00"/>
                </a:solidFill>
                <a:latin typeface="+mj-lt"/>
                <a:cs typeface="Arial" pitchFamily="34" charset="0"/>
              </a:rPr>
              <a:t>Can it think like humans do?</a:t>
            </a:r>
          </a:p>
        </p:txBody>
      </p:sp>
      <p:sp>
        <p:nvSpPr>
          <p:cNvPr id="258" name="TextBox 257"/>
          <p:cNvSpPr txBox="1"/>
          <p:nvPr/>
        </p:nvSpPr>
        <p:spPr>
          <a:xfrm>
            <a:off x="4209288" y="6255396"/>
            <a:ext cx="4571614" cy="215444"/>
          </a:xfrm>
          <a:prstGeom prst="rect">
            <a:avLst/>
          </a:prstGeom>
          <a:noFill/>
        </p:spPr>
        <p:txBody>
          <a:bodyPr wrap="square" lIns="0" tIns="0" rIns="0" bIns="0" rtlCol="0" anchor="t">
            <a:spAutoFit/>
          </a:bodyPr>
          <a:lstStyle/>
          <a:p>
            <a:pPr algn="ctr"/>
            <a:r>
              <a:rPr lang="en-US" sz="1400" b="1" i="1" dirty="0">
                <a:solidFill>
                  <a:srgbClr val="DC6E00"/>
                </a:solidFill>
                <a:latin typeface="+mj-lt"/>
                <a:cs typeface="Arial" pitchFamily="34" charset="0"/>
              </a:rPr>
              <a:t>Can it interact with external world like humans?</a:t>
            </a:r>
          </a:p>
        </p:txBody>
      </p:sp>
      <p:sp>
        <p:nvSpPr>
          <p:cNvPr id="26" name="Rectangle 25"/>
          <p:cNvSpPr/>
          <p:nvPr/>
        </p:nvSpPr>
        <p:spPr>
          <a:xfrm>
            <a:off x="8894927" y="1286370"/>
            <a:ext cx="586853" cy="448526"/>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27" name="TextBox 26"/>
          <p:cNvSpPr txBox="1"/>
          <p:nvPr/>
        </p:nvSpPr>
        <p:spPr>
          <a:xfrm>
            <a:off x="9481780" y="1222302"/>
            <a:ext cx="1567221" cy="590834"/>
          </a:xfrm>
          <a:prstGeom prst="rect">
            <a:avLst/>
          </a:prstGeom>
          <a:noFill/>
        </p:spPr>
        <p:txBody>
          <a:bodyPr wrap="square" lIns="80467" tIns="79200" rIns="80467" bIns="79200" rtlCol="0" anchor="t">
            <a:spAutoFit/>
          </a:bodyPr>
          <a:lstStyle/>
          <a:p>
            <a:r>
              <a:rPr lang="en-US" sz="1400" i="1" dirty="0">
                <a:solidFill>
                  <a:srgbClr val="000000"/>
                </a:solidFill>
                <a:latin typeface="+mj-lt"/>
                <a:cs typeface="Arial" pitchFamily="34" charset="0"/>
              </a:rPr>
              <a:t>General purpose context</a:t>
            </a:r>
          </a:p>
        </p:txBody>
      </p:sp>
      <p:sp>
        <p:nvSpPr>
          <p:cNvPr id="29" name="TextBox 28"/>
          <p:cNvSpPr txBox="1"/>
          <p:nvPr/>
        </p:nvSpPr>
        <p:spPr>
          <a:xfrm>
            <a:off x="9484052" y="1906974"/>
            <a:ext cx="1567221" cy="590834"/>
          </a:xfrm>
          <a:prstGeom prst="rect">
            <a:avLst/>
          </a:prstGeom>
          <a:noFill/>
        </p:spPr>
        <p:txBody>
          <a:bodyPr wrap="square" lIns="80467" tIns="79200" rIns="80467" bIns="79200" rtlCol="0" anchor="t">
            <a:spAutoFit/>
          </a:bodyPr>
          <a:lstStyle/>
          <a:p>
            <a:r>
              <a:rPr lang="en-US" sz="1400" i="1" dirty="0">
                <a:solidFill>
                  <a:srgbClr val="000000"/>
                </a:solidFill>
                <a:latin typeface="+mj-lt"/>
                <a:cs typeface="Arial" pitchFamily="34" charset="0"/>
              </a:rPr>
              <a:t>Narrow / Limited context</a:t>
            </a:r>
          </a:p>
        </p:txBody>
      </p:sp>
      <p:sp>
        <p:nvSpPr>
          <p:cNvPr id="30" name="Rectangle 7"/>
          <p:cNvSpPr>
            <a:spLocks noChangeArrowheads="1"/>
          </p:cNvSpPr>
          <p:nvPr/>
        </p:nvSpPr>
        <p:spPr bwMode="gray">
          <a:xfrm>
            <a:off x="8894926" y="1991343"/>
            <a:ext cx="586852" cy="448526"/>
          </a:xfrm>
          <a:prstGeom prst="rect">
            <a:avLst/>
          </a:prstGeom>
          <a:solidFill>
            <a:srgbClr val="FFC000"/>
          </a:solidFill>
          <a:ln w="3175">
            <a:noFill/>
            <a:miter lim="800000"/>
            <a:headEnd/>
            <a:tailEnd/>
          </a:ln>
          <a:effectLst>
            <a:outerShdw blurRad="50800" sx="104000" sy="104000" algn="ctr" rotWithShape="0">
              <a:prstClr val="black">
                <a:alpha val="54000"/>
              </a:prstClr>
            </a:outerShdw>
          </a:effectLst>
        </p:spPr>
        <p:txBody>
          <a:bodyPr wrap="none" tIns="91440" bIns="91440" anchor="ctr"/>
          <a:lstStyle/>
          <a:p>
            <a:pPr algn="ctr"/>
            <a:endParaRPr lang="en-GB" sz="1400" dirty="0">
              <a:solidFill>
                <a:srgbClr val="000000"/>
              </a:solidFill>
              <a:latin typeface="+mj-lt"/>
            </a:endParaRPr>
          </a:p>
        </p:txBody>
      </p:sp>
      <p:grpSp>
        <p:nvGrpSpPr>
          <p:cNvPr id="2" name="Group 31"/>
          <p:cNvGrpSpPr/>
          <p:nvPr/>
        </p:nvGrpSpPr>
        <p:grpSpPr>
          <a:xfrm>
            <a:off x="4669170" y="3853371"/>
            <a:ext cx="1230402" cy="458757"/>
            <a:chOff x="8215958" y="3459685"/>
            <a:chExt cx="1230402" cy="458757"/>
          </a:xfrm>
        </p:grpSpPr>
        <p:sp>
          <p:nvSpPr>
            <p:cNvPr id="28" name="TextBox 27"/>
            <p:cNvSpPr txBox="1"/>
            <p:nvPr/>
          </p:nvSpPr>
          <p:spPr>
            <a:xfrm>
              <a:off x="8366335" y="3459685"/>
              <a:ext cx="1080025" cy="458757"/>
            </a:xfrm>
            <a:prstGeom prst="rect">
              <a:avLst/>
            </a:prstGeom>
            <a:noFill/>
          </p:spPr>
          <p:txBody>
            <a:bodyPr wrap="square" tIns="90000" bIns="90000" rtlCol="0" anchor="t">
              <a:spAutoFit/>
            </a:bodyPr>
            <a:lstStyle/>
            <a:p>
              <a:r>
                <a:rPr lang="en-US" sz="900" dirty="0">
                  <a:solidFill>
                    <a:srgbClr val="000000"/>
                  </a:solidFill>
                  <a:latin typeface="Arial" pitchFamily="34" charset="0"/>
                  <a:cs typeface="Arial" pitchFamily="34" charset="0"/>
                </a:rPr>
                <a:t>Robotic process automation</a:t>
              </a:r>
            </a:p>
          </p:txBody>
        </p:sp>
        <p:sp>
          <p:nvSpPr>
            <p:cNvPr id="31" name="Oval 30"/>
            <p:cNvSpPr/>
            <p:nvPr/>
          </p:nvSpPr>
          <p:spPr>
            <a:xfrm>
              <a:off x="821595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endParaRPr lang="en-US" sz="1400" dirty="0">
                <a:solidFill>
                  <a:srgbClr val="000000"/>
                </a:solidFill>
                <a:latin typeface="Arial" pitchFamily="34" charset="0"/>
                <a:cs typeface="Arial" pitchFamily="34" charset="0"/>
              </a:endParaRPr>
            </a:p>
          </p:txBody>
        </p:sp>
      </p:grpSp>
      <p:grpSp>
        <p:nvGrpSpPr>
          <p:cNvPr id="3" name="Group 32"/>
          <p:cNvGrpSpPr/>
          <p:nvPr/>
        </p:nvGrpSpPr>
        <p:grpSpPr>
          <a:xfrm>
            <a:off x="7382532" y="2822303"/>
            <a:ext cx="1077884" cy="458757"/>
            <a:chOff x="8011238" y="3416093"/>
            <a:chExt cx="1077884" cy="458757"/>
          </a:xfrm>
        </p:grpSpPr>
        <p:sp>
          <p:nvSpPr>
            <p:cNvPr id="34" name="TextBox 33"/>
            <p:cNvSpPr txBox="1"/>
            <p:nvPr/>
          </p:nvSpPr>
          <p:spPr>
            <a:xfrm>
              <a:off x="8167015" y="3416093"/>
              <a:ext cx="922107" cy="458757"/>
            </a:xfrm>
            <a:prstGeom prst="rect">
              <a:avLst/>
            </a:prstGeom>
            <a:noFill/>
          </p:spPr>
          <p:txBody>
            <a:bodyPr wrap="square" tIns="90000" bIns="90000" rtlCol="0" anchor="t">
              <a:spAutoFit/>
            </a:bodyPr>
            <a:lstStyle/>
            <a:p>
              <a:r>
                <a:rPr lang="en-US" sz="900" dirty="0">
                  <a:solidFill>
                    <a:srgbClr val="000000"/>
                  </a:solidFill>
                  <a:latin typeface="Arial" pitchFamily="34" charset="0"/>
                  <a:cs typeface="Arial" pitchFamily="34" charset="0"/>
                </a:rPr>
                <a:t>Google Self  Driving cars</a:t>
              </a:r>
              <a:endParaRPr lang="en-US" sz="1600" dirty="0">
                <a:solidFill>
                  <a:srgbClr val="000000"/>
                </a:solidFill>
                <a:latin typeface="Arial" pitchFamily="34" charset="0"/>
                <a:cs typeface="Arial" pitchFamily="34" charset="0"/>
              </a:endParaRPr>
            </a:p>
          </p:txBody>
        </p:sp>
        <p:sp>
          <p:nvSpPr>
            <p:cNvPr id="35" name="Oval 34"/>
            <p:cNvSpPr/>
            <p:nvPr/>
          </p:nvSpPr>
          <p:spPr>
            <a:xfrm>
              <a:off x="801123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Arial" pitchFamily="34" charset="0"/>
                <a:cs typeface="Arial" pitchFamily="34" charset="0"/>
              </a:endParaRPr>
            </a:p>
          </p:txBody>
        </p:sp>
      </p:grpSp>
      <p:grpSp>
        <p:nvGrpSpPr>
          <p:cNvPr id="4" name="Group 38"/>
          <p:cNvGrpSpPr/>
          <p:nvPr/>
        </p:nvGrpSpPr>
        <p:grpSpPr>
          <a:xfrm>
            <a:off x="6027697" y="2112056"/>
            <a:ext cx="1077884" cy="320257"/>
            <a:chOff x="8011238" y="3457037"/>
            <a:chExt cx="1077884" cy="320257"/>
          </a:xfrm>
        </p:grpSpPr>
        <p:sp>
          <p:nvSpPr>
            <p:cNvPr id="40" name="TextBox 39"/>
            <p:cNvSpPr txBox="1"/>
            <p:nvPr/>
          </p:nvSpPr>
          <p:spPr>
            <a:xfrm>
              <a:off x="8167015" y="3457037"/>
              <a:ext cx="922107" cy="320257"/>
            </a:xfrm>
            <a:prstGeom prst="rect">
              <a:avLst/>
            </a:prstGeom>
            <a:noFill/>
          </p:spPr>
          <p:txBody>
            <a:bodyPr wrap="square" tIns="90000" bIns="90000" rtlCol="0" anchor="t">
              <a:spAutoFit/>
            </a:bodyPr>
            <a:lstStyle/>
            <a:p>
              <a:r>
                <a:rPr lang="en-US" sz="900" dirty="0">
                  <a:solidFill>
                    <a:srgbClr val="000000"/>
                  </a:solidFill>
                  <a:latin typeface="Arial" pitchFamily="34" charset="0"/>
                  <a:cs typeface="Arial" pitchFamily="34" charset="0"/>
                </a:rPr>
                <a:t>IBM Watson</a:t>
              </a:r>
              <a:endParaRPr lang="en-US" sz="1600" dirty="0">
                <a:solidFill>
                  <a:srgbClr val="000000"/>
                </a:solidFill>
                <a:latin typeface="Arial" pitchFamily="34" charset="0"/>
                <a:cs typeface="Arial" pitchFamily="34" charset="0"/>
              </a:endParaRPr>
            </a:p>
          </p:txBody>
        </p:sp>
        <p:sp>
          <p:nvSpPr>
            <p:cNvPr id="41" name="Oval 40"/>
            <p:cNvSpPr/>
            <p:nvPr/>
          </p:nvSpPr>
          <p:spPr>
            <a:xfrm>
              <a:off x="801123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Arial" pitchFamily="34" charset="0"/>
                <a:cs typeface="Arial" pitchFamily="34" charset="0"/>
              </a:endParaRPr>
            </a:p>
          </p:txBody>
        </p:sp>
      </p:grpSp>
      <p:grpSp>
        <p:nvGrpSpPr>
          <p:cNvPr id="5" name="Group 41"/>
          <p:cNvGrpSpPr/>
          <p:nvPr/>
        </p:nvGrpSpPr>
        <p:grpSpPr>
          <a:xfrm>
            <a:off x="4389249" y="4949009"/>
            <a:ext cx="1230402" cy="458757"/>
            <a:chOff x="8215958" y="3459685"/>
            <a:chExt cx="1230402" cy="458757"/>
          </a:xfrm>
        </p:grpSpPr>
        <p:sp>
          <p:nvSpPr>
            <p:cNvPr id="43" name="TextBox 42"/>
            <p:cNvSpPr txBox="1"/>
            <p:nvPr/>
          </p:nvSpPr>
          <p:spPr>
            <a:xfrm>
              <a:off x="8366335" y="3459685"/>
              <a:ext cx="1080025" cy="458757"/>
            </a:xfrm>
            <a:prstGeom prst="rect">
              <a:avLst/>
            </a:prstGeom>
            <a:noFill/>
          </p:spPr>
          <p:txBody>
            <a:bodyPr wrap="square" tIns="90000" bIns="90000" rtlCol="0" anchor="t">
              <a:spAutoFit/>
            </a:bodyPr>
            <a:lstStyle/>
            <a:p>
              <a:r>
                <a:rPr lang="en-US" sz="900" dirty="0" err="1">
                  <a:solidFill>
                    <a:srgbClr val="000000"/>
                  </a:solidFill>
                  <a:latin typeface="Arial" pitchFamily="34" charset="0"/>
                  <a:cs typeface="Arial" pitchFamily="34" charset="0"/>
                </a:rPr>
                <a:t>Runbook</a:t>
              </a:r>
              <a:r>
                <a:rPr lang="en-US" sz="900" dirty="0">
                  <a:solidFill>
                    <a:srgbClr val="000000"/>
                  </a:solidFill>
                  <a:latin typeface="Arial" pitchFamily="34" charset="0"/>
                  <a:cs typeface="Arial" pitchFamily="34" charset="0"/>
                </a:rPr>
                <a:t> / Scripting</a:t>
              </a:r>
            </a:p>
          </p:txBody>
        </p:sp>
        <p:sp>
          <p:nvSpPr>
            <p:cNvPr id="44" name="Oval 43"/>
            <p:cNvSpPr/>
            <p:nvPr/>
          </p:nvSpPr>
          <p:spPr>
            <a:xfrm>
              <a:off x="821595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endParaRPr lang="en-US" sz="1400" dirty="0">
                <a:solidFill>
                  <a:srgbClr val="000000"/>
                </a:solidFill>
                <a:latin typeface="Arial" pitchFamily="34" charset="0"/>
                <a:cs typeface="Arial" pitchFamily="34" charset="0"/>
              </a:endParaRPr>
            </a:p>
          </p:txBody>
        </p:sp>
      </p:grpSp>
      <p:grpSp>
        <p:nvGrpSpPr>
          <p:cNvPr id="6" name="Group 44"/>
          <p:cNvGrpSpPr/>
          <p:nvPr/>
        </p:nvGrpSpPr>
        <p:grpSpPr>
          <a:xfrm>
            <a:off x="4389250" y="2210491"/>
            <a:ext cx="1249551" cy="458757"/>
            <a:chOff x="8011238" y="3416093"/>
            <a:chExt cx="1249551" cy="458757"/>
          </a:xfrm>
        </p:grpSpPr>
        <p:sp>
          <p:nvSpPr>
            <p:cNvPr id="46" name="TextBox 45"/>
            <p:cNvSpPr txBox="1"/>
            <p:nvPr/>
          </p:nvSpPr>
          <p:spPr>
            <a:xfrm>
              <a:off x="8167014" y="3416093"/>
              <a:ext cx="1093775" cy="458757"/>
            </a:xfrm>
            <a:prstGeom prst="rect">
              <a:avLst/>
            </a:prstGeom>
            <a:noFill/>
          </p:spPr>
          <p:txBody>
            <a:bodyPr wrap="square" tIns="90000" bIns="90000" rtlCol="0" anchor="t">
              <a:spAutoFit/>
            </a:bodyPr>
            <a:lstStyle/>
            <a:p>
              <a:r>
                <a:rPr lang="en-US" sz="900" dirty="0">
                  <a:solidFill>
                    <a:srgbClr val="000000"/>
                  </a:solidFill>
                  <a:latin typeface="Arial" pitchFamily="34" charset="0"/>
                  <a:cs typeface="Arial" pitchFamily="34" charset="0"/>
                </a:rPr>
                <a:t>Sift Science (ML Fraud detection)</a:t>
              </a:r>
            </a:p>
          </p:txBody>
        </p:sp>
        <p:sp>
          <p:nvSpPr>
            <p:cNvPr id="47" name="Oval 46"/>
            <p:cNvSpPr/>
            <p:nvPr/>
          </p:nvSpPr>
          <p:spPr>
            <a:xfrm>
              <a:off x="801123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Arial" pitchFamily="34" charset="0"/>
                <a:cs typeface="Arial" pitchFamily="34" charset="0"/>
              </a:endParaRPr>
            </a:p>
          </p:txBody>
        </p:sp>
      </p:grpSp>
      <p:grpSp>
        <p:nvGrpSpPr>
          <p:cNvPr id="7" name="Group 47"/>
          <p:cNvGrpSpPr/>
          <p:nvPr/>
        </p:nvGrpSpPr>
        <p:grpSpPr>
          <a:xfrm>
            <a:off x="6580088" y="3794821"/>
            <a:ext cx="1329872" cy="320257"/>
            <a:chOff x="8215958" y="3473333"/>
            <a:chExt cx="1329872" cy="320257"/>
          </a:xfrm>
        </p:grpSpPr>
        <p:sp>
          <p:nvSpPr>
            <p:cNvPr id="49" name="TextBox 48"/>
            <p:cNvSpPr txBox="1"/>
            <p:nvPr/>
          </p:nvSpPr>
          <p:spPr>
            <a:xfrm>
              <a:off x="8366335" y="3473333"/>
              <a:ext cx="1179495" cy="320257"/>
            </a:xfrm>
            <a:prstGeom prst="rect">
              <a:avLst/>
            </a:prstGeom>
            <a:noFill/>
          </p:spPr>
          <p:txBody>
            <a:bodyPr wrap="square" tIns="90000" bIns="90000" rtlCol="0" anchor="t">
              <a:spAutoFit/>
            </a:bodyPr>
            <a:lstStyle/>
            <a:p>
              <a:r>
                <a:rPr lang="en-US" sz="900" dirty="0" err="1">
                  <a:solidFill>
                    <a:srgbClr val="000000"/>
                  </a:solidFill>
                  <a:latin typeface="Arial" pitchFamily="34" charset="0"/>
                  <a:cs typeface="Arial" pitchFamily="34" charset="0"/>
                </a:rPr>
                <a:t>IPSoft</a:t>
              </a:r>
              <a:r>
                <a:rPr lang="en-US" sz="900" dirty="0">
                  <a:solidFill>
                    <a:srgbClr val="000000"/>
                  </a:solidFill>
                  <a:latin typeface="Arial" pitchFamily="34" charset="0"/>
                  <a:cs typeface="Arial" pitchFamily="34" charset="0"/>
                </a:rPr>
                <a:t> Amelia</a:t>
              </a:r>
            </a:p>
          </p:txBody>
        </p:sp>
        <p:sp>
          <p:nvSpPr>
            <p:cNvPr id="50" name="Oval 49"/>
            <p:cNvSpPr/>
            <p:nvPr/>
          </p:nvSpPr>
          <p:spPr>
            <a:xfrm>
              <a:off x="8215958" y="3525277"/>
              <a:ext cx="182880" cy="182880"/>
            </a:xfrm>
            <a:prstGeom prst="ellipse">
              <a:avLst/>
            </a:prstGeom>
            <a:solidFill>
              <a:schemeClr val="tx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endParaRPr lang="en-US" sz="1400" dirty="0">
                <a:solidFill>
                  <a:srgbClr val="000000"/>
                </a:solidFill>
                <a:latin typeface="Arial" pitchFamily="34" charset="0"/>
                <a:cs typeface="Arial" pitchFamily="34" charset="0"/>
              </a:endParaRPr>
            </a:p>
          </p:txBody>
        </p:sp>
      </p:grpSp>
      <p:sp>
        <p:nvSpPr>
          <p:cNvPr id="51" name="TextBox 50"/>
          <p:cNvSpPr txBox="1"/>
          <p:nvPr/>
        </p:nvSpPr>
        <p:spPr>
          <a:xfrm>
            <a:off x="8908615" y="4412187"/>
            <a:ext cx="2228002" cy="1083277"/>
          </a:xfrm>
          <a:prstGeom prst="rect">
            <a:avLst/>
          </a:prstGeom>
          <a:noFill/>
        </p:spPr>
        <p:txBody>
          <a:bodyPr wrap="square" lIns="80467" tIns="79200" rIns="80467" bIns="79200" rtlCol="0" anchor="t">
            <a:spAutoFit/>
          </a:bodyPr>
          <a:lstStyle/>
          <a:p>
            <a:pPr fontAlgn="base">
              <a:buClr>
                <a:srgbClr val="000000"/>
              </a:buClr>
              <a:buSzPct val="100000"/>
              <a:buFont typeface=""/>
            </a:pPr>
            <a:r>
              <a:rPr lang="en-US" sz="1200" b="1" dirty="0">
                <a:solidFill>
                  <a:srgbClr val="000000"/>
                </a:solidFill>
                <a:latin typeface="Arial"/>
                <a:cs typeface="Arial" pitchFamily="34" charset="0"/>
              </a:rPr>
              <a:t>Enabling Technologies</a:t>
            </a:r>
          </a:p>
          <a:p>
            <a:pPr marL="288925" lvl="1" indent="-174625" fontAlgn="base">
              <a:buClr>
                <a:srgbClr val="177B57"/>
              </a:buClr>
              <a:buSzPct val="100000"/>
              <a:buFont typeface="Arial"/>
              <a:buChar char="•"/>
            </a:pPr>
            <a:r>
              <a:rPr lang="en-US" sz="1200" dirty="0">
                <a:solidFill>
                  <a:srgbClr val="000000"/>
                </a:solidFill>
                <a:latin typeface="Arial"/>
                <a:cs typeface="Arial" pitchFamily="34" charset="0"/>
              </a:rPr>
              <a:t>Computer Vision (Observe)</a:t>
            </a:r>
          </a:p>
          <a:p>
            <a:pPr marL="288925" lvl="1" indent="-174625" fontAlgn="base">
              <a:buClr>
                <a:srgbClr val="177B57"/>
              </a:buClr>
              <a:buSzPct val="100000"/>
              <a:buFont typeface="Arial"/>
              <a:buChar char="•"/>
            </a:pPr>
            <a:r>
              <a:rPr lang="en-US" sz="1200" dirty="0">
                <a:solidFill>
                  <a:srgbClr val="000000"/>
                </a:solidFill>
                <a:latin typeface="Arial"/>
                <a:cs typeface="Arial" pitchFamily="34" charset="0"/>
              </a:rPr>
              <a:t>NLP, Speech recognition (Communicate)</a:t>
            </a:r>
          </a:p>
        </p:txBody>
      </p:sp>
      <p:sp>
        <p:nvSpPr>
          <p:cNvPr id="53" name="TextBox 52"/>
          <p:cNvSpPr txBox="1"/>
          <p:nvPr/>
        </p:nvSpPr>
        <p:spPr>
          <a:xfrm>
            <a:off x="1276832" y="1337286"/>
            <a:ext cx="1982557" cy="1083277"/>
          </a:xfrm>
          <a:prstGeom prst="rect">
            <a:avLst/>
          </a:prstGeom>
          <a:noFill/>
        </p:spPr>
        <p:txBody>
          <a:bodyPr wrap="square" lIns="80467" tIns="79200" rIns="80467" bIns="79200" rtlCol="0" anchor="t">
            <a:spAutoFit/>
          </a:bodyPr>
          <a:lstStyle/>
          <a:p>
            <a:pPr fontAlgn="base">
              <a:buClr>
                <a:srgbClr val="000000"/>
              </a:buClr>
              <a:buSzPct val="100000"/>
              <a:buFont typeface=""/>
            </a:pPr>
            <a:r>
              <a:rPr lang="en-US" sz="1200" b="1" dirty="0">
                <a:solidFill>
                  <a:srgbClr val="000000"/>
                </a:solidFill>
                <a:latin typeface="Arial"/>
                <a:cs typeface="Arial" pitchFamily="34" charset="0"/>
              </a:rPr>
              <a:t>Enabling Technologies</a:t>
            </a:r>
          </a:p>
          <a:p>
            <a:pPr marL="288925" lvl="1" indent="-174625" fontAlgn="base">
              <a:buClr>
                <a:srgbClr val="177B57"/>
              </a:buClr>
              <a:buSzPct val="100000"/>
              <a:buFont typeface="Arial"/>
              <a:buChar char="•"/>
            </a:pPr>
            <a:r>
              <a:rPr lang="en-US" sz="1200" dirty="0">
                <a:solidFill>
                  <a:srgbClr val="000000"/>
                </a:solidFill>
                <a:latin typeface="Arial"/>
                <a:cs typeface="Arial" pitchFamily="34" charset="0"/>
              </a:rPr>
              <a:t>Machine learning (Reason)</a:t>
            </a:r>
          </a:p>
          <a:p>
            <a:pPr marL="288925" lvl="1" indent="-174625" fontAlgn="base">
              <a:buClr>
                <a:srgbClr val="177B57"/>
              </a:buClr>
              <a:buSzPct val="100000"/>
              <a:buFont typeface="Arial"/>
              <a:buChar char="•"/>
            </a:pPr>
            <a:r>
              <a:rPr lang="en-US" sz="1200" dirty="0">
                <a:solidFill>
                  <a:srgbClr val="000000"/>
                </a:solidFill>
                <a:latin typeface="Arial"/>
                <a:cs typeface="Arial" pitchFamily="34" charset="0"/>
              </a:rPr>
              <a:t>Big Data technologies (Synthesize )</a:t>
            </a:r>
          </a:p>
        </p:txBody>
      </p:sp>
      <p:pic>
        <p:nvPicPr>
          <p:cNvPr id="54" name="Picture 52" descr="https://upload.wikimedia.org/wikipedia/commons/thumb/f/f6/HAL9000.svg/2000px-HAL9000.svg.png"/>
          <p:cNvPicPr>
            <a:picLocks noChangeAspect="1" noChangeArrowheads="1"/>
          </p:cNvPicPr>
          <p:nvPr/>
        </p:nvPicPr>
        <p:blipFill>
          <a:blip r:embed="rId7" cstate="print"/>
          <a:srcRect/>
          <a:stretch>
            <a:fillRect/>
          </a:stretch>
        </p:blipFill>
        <p:spPr bwMode="auto">
          <a:xfrm>
            <a:off x="8057441" y="1794815"/>
            <a:ext cx="365760" cy="365760"/>
          </a:xfrm>
          <a:prstGeom prst="rect">
            <a:avLst/>
          </a:prstGeom>
          <a:noFill/>
          <a:effectLst>
            <a:softEdge rad="12700"/>
          </a:effectLst>
          <a:scene3d>
            <a:camera prst="orthographicFront"/>
            <a:lightRig rig="threePt" dir="t"/>
          </a:scene3d>
          <a:sp3d>
            <a:bevelT/>
          </a:sp3d>
        </p:spPr>
      </p:pic>
      <p:sp>
        <p:nvSpPr>
          <p:cNvPr id="55" name="TextBox 54"/>
          <p:cNvSpPr txBox="1"/>
          <p:nvPr/>
        </p:nvSpPr>
        <p:spPr>
          <a:xfrm>
            <a:off x="7896790" y="2122960"/>
            <a:ext cx="1080025" cy="320257"/>
          </a:xfrm>
          <a:prstGeom prst="rect">
            <a:avLst/>
          </a:prstGeom>
          <a:noFill/>
        </p:spPr>
        <p:txBody>
          <a:bodyPr wrap="square" tIns="90000" bIns="90000" rtlCol="0" anchor="t">
            <a:spAutoFit/>
          </a:bodyPr>
          <a:lstStyle/>
          <a:p>
            <a:r>
              <a:rPr lang="en-US" sz="900" dirty="0">
                <a:solidFill>
                  <a:srgbClr val="000000"/>
                </a:solidFill>
                <a:latin typeface="Arial" pitchFamily="34" charset="0"/>
                <a:cs typeface="Arial" pitchFamily="34" charset="0"/>
              </a:rPr>
              <a:t>HAL 9000</a:t>
            </a:r>
          </a:p>
        </p:txBody>
      </p:sp>
      <p:sp>
        <p:nvSpPr>
          <p:cNvPr id="56" name="TextBox 55"/>
          <p:cNvSpPr txBox="1"/>
          <p:nvPr/>
        </p:nvSpPr>
        <p:spPr>
          <a:xfrm>
            <a:off x="7463929" y="1201208"/>
            <a:ext cx="1537771" cy="375390"/>
          </a:xfrm>
          <a:prstGeom prst="rect">
            <a:avLst/>
          </a:prstGeom>
          <a:noFill/>
        </p:spPr>
        <p:txBody>
          <a:bodyPr wrap="square" lIns="80467" tIns="79200" rIns="80467" bIns="79200" rtlCol="0" anchor="t">
            <a:spAutoFit/>
          </a:bodyPr>
          <a:lstStyle/>
          <a:p>
            <a:pPr algn="ctr"/>
            <a:r>
              <a:rPr lang="en-GB" sz="1400" b="1" dirty="0">
                <a:latin typeface="+mj-lt"/>
              </a:rPr>
              <a:t>General Purpose AI </a:t>
            </a:r>
          </a:p>
        </p:txBody>
      </p:sp>
      <p:pic>
        <p:nvPicPr>
          <p:cNvPr id="52" name="Picture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915" y="6281098"/>
            <a:ext cx="12283915" cy="590480"/>
          </a:xfrm>
          <a:prstGeom prst="rect">
            <a:avLst/>
          </a:prstGeom>
        </p:spPr>
      </p:pic>
    </p:spTree>
    <p:extLst>
      <p:ext uri="{BB962C8B-B14F-4D97-AF65-F5344CB8AC3E}">
        <p14:creationId xmlns:p14="http://schemas.microsoft.com/office/powerpoint/2010/main" val="70560663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1575" cy="735013"/>
          </a:xfrm>
        </p:spPr>
        <p:txBody>
          <a:bodyPr>
            <a:normAutofit/>
          </a:bodyPr>
          <a:lstStyle/>
          <a:p>
            <a:r>
              <a:rPr lang="en-US" sz="2400" dirty="0" smtClean="0">
                <a:solidFill>
                  <a:srgbClr val="00B050"/>
                </a:solidFill>
                <a:latin typeface="Arial" charset="0"/>
                <a:ea typeface="Arial" charset="0"/>
                <a:cs typeface="Arial" charset="0"/>
              </a:rPr>
              <a:t>IBM Watson</a:t>
            </a:r>
            <a:endParaRPr lang="en-US" sz="2400" dirty="0">
              <a:solidFill>
                <a:srgbClr val="00B050"/>
              </a:solidFill>
              <a:latin typeface="Arial" charset="0"/>
              <a:ea typeface="Arial" charset="0"/>
              <a:cs typeface="Arial" charset="0"/>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p:cNvGraphicFramePr>
                <a:graphicFrameLocks noGrp="1"/>
              </p:cNvGraphicFramePr>
              <p:nvPr/>
            </p:nvGraphicFramePr>
            <p:xfrm>
              <a:off x="-857250" y="-485775"/>
              <a:ext cx="13906500" cy="782955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p:cNvPicPr>
                <a:picLocks noGrp="1" noRot="1" noChangeAspect="1" noMove="1" noResize="1" noEditPoints="1" noAdjustHandles="1" noChangeArrowheads="1" noChangeShapeType="1"/>
              </p:cNvPicPr>
              <p:nvPr/>
            </p:nvPicPr>
            <p:blipFill>
              <a:blip r:embed="rId3"/>
              <a:stretch>
                <a:fillRect/>
              </a:stretch>
            </p:blipFill>
            <p:spPr>
              <a:xfrm>
                <a:off x="-857250" y="-485775"/>
                <a:ext cx="13906500" cy="7829550"/>
              </a:xfrm>
              <a:prstGeom prst="rect">
                <a:avLst/>
              </a:prstGeom>
            </p:spPr>
          </p:pic>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p:cNvGraphicFramePr>
                <a:graphicFrameLocks noGrp="1"/>
              </p:cNvGraphicFramePr>
              <p:nvPr/>
            </p:nvGraphicFramePr>
            <p:xfrm>
              <a:off x="-857250" y="-485775"/>
              <a:ext cx="13906500" cy="782955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5" name="Add-in 4"/>
              <p:cNvPicPr>
                <a:picLocks noGrp="1" noRot="1" noChangeAspect="1" noMove="1" noResize="1" noEditPoints="1" noAdjustHandles="1" noChangeArrowheads="1" noChangeShapeType="1"/>
              </p:cNvPicPr>
              <p:nvPr/>
            </p:nvPicPr>
            <p:blipFill>
              <a:blip r:embed="rId5"/>
              <a:stretch>
                <a:fillRect/>
              </a:stretch>
            </p:blipFill>
            <p:spPr>
              <a:xfrm>
                <a:off x="-857250" y="-485775"/>
                <a:ext cx="13906500" cy="7829550"/>
              </a:xfrm>
              <a:prstGeom prst="rect">
                <a:avLst/>
              </a:prstGeom>
            </p:spPr>
          </p:pic>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p:cNvGraphicFramePr>
                <a:graphicFrameLocks noGrp="1"/>
              </p:cNvGraphicFramePr>
              <p:nvPr/>
            </p:nvGraphicFramePr>
            <p:xfrm>
              <a:off x="-6257925" y="-4400550"/>
              <a:ext cx="24707850" cy="15659100"/>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xmlns="">
          <p:pic>
            <p:nvPicPr>
              <p:cNvPr id="6" name="Add-in 5"/>
              <p:cNvPicPr>
                <a:picLocks noGrp="1" noRot="1" noChangeAspect="1" noMove="1" noResize="1" noEditPoints="1" noAdjustHandles="1" noChangeArrowheads="1" noChangeShapeType="1"/>
              </p:cNvPicPr>
              <p:nvPr/>
            </p:nvPicPr>
            <p:blipFill>
              <a:blip r:embed="rId7"/>
              <a:stretch>
                <a:fillRect/>
              </a:stretch>
            </p:blipFill>
            <p:spPr>
              <a:xfrm>
                <a:off x="-6257925" y="-4400550"/>
                <a:ext cx="24707850" cy="15659100"/>
              </a:xfrm>
              <a:prstGeom prst="rect">
                <a:avLst/>
              </a:prstGeom>
            </p:spPr>
          </p:pic>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Add-in 6"/>
              <p:cNvGraphicFramePr>
                <a:graphicFrameLocks noGrp="1"/>
              </p:cNvGraphicFramePr>
              <p:nvPr/>
            </p:nvGraphicFramePr>
            <p:xfrm>
              <a:off x="-857250" y="-485775"/>
              <a:ext cx="13906500" cy="7829550"/>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xmlns="">
          <p:pic>
            <p:nvPicPr>
              <p:cNvPr id="7" name="Add-in 6"/>
              <p:cNvPicPr>
                <a:picLocks noGrp="1" noRot="1" noChangeAspect="1" noMove="1" noResize="1" noEditPoints="1" noAdjustHandles="1" noChangeArrowheads="1" noChangeShapeType="1"/>
              </p:cNvPicPr>
              <p:nvPr/>
            </p:nvPicPr>
            <p:blipFill>
              <a:blip r:embed="rId9"/>
              <a:stretch>
                <a:fillRect/>
              </a:stretch>
            </p:blipFill>
            <p:spPr>
              <a:xfrm>
                <a:off x="-857250" y="-485775"/>
                <a:ext cx="13906500" cy="7829550"/>
              </a:xfrm>
              <a:prstGeom prst="rect">
                <a:avLst/>
              </a:prstGeom>
            </p:spPr>
          </p:pic>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8" name="Add-in 7"/>
              <p:cNvGraphicFramePr>
                <a:graphicFrameLocks noGrp="1"/>
              </p:cNvGraphicFramePr>
              <p:nvPr/>
            </p:nvGraphicFramePr>
            <p:xfrm>
              <a:off x="-857250" y="-485775"/>
              <a:ext cx="13906500" cy="7829550"/>
            </p:xfrm>
            <a:graphic>
              <a:graphicData uri="http://schemas.microsoft.com/office/webextensions/webextension/2010/11">
                <we:webextensionref xmlns:we="http://schemas.microsoft.com/office/webextensions/webextension/2010/11" xmlns:r="http://schemas.openxmlformats.org/officeDocument/2006/relationships" r:id="rId10"/>
              </a:graphicData>
            </a:graphic>
          </p:graphicFrame>
        </mc:Choice>
        <mc:Fallback xmlns="">
          <p:pic>
            <p:nvPicPr>
              <p:cNvPr id="8" name="Add-in 7"/>
              <p:cNvPicPr>
                <a:picLocks noGrp="1" noRot="1" noChangeAspect="1" noMove="1" noResize="1" noEditPoints="1" noAdjustHandles="1" noChangeArrowheads="1" noChangeShapeType="1"/>
              </p:cNvPicPr>
              <p:nvPr/>
            </p:nvPicPr>
            <p:blipFill>
              <a:blip r:embed="rId11"/>
              <a:stretch>
                <a:fillRect/>
              </a:stretch>
            </p:blipFill>
            <p:spPr>
              <a:xfrm>
                <a:off x="-857250" y="-485775"/>
                <a:ext cx="13906500" cy="7829550"/>
              </a:xfrm>
              <a:prstGeom prst="rect">
                <a:avLst/>
              </a:prstGeom>
            </p:spPr>
          </p:pic>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9" name="Add-in 8"/>
              <p:cNvGraphicFramePr>
                <a:graphicFrameLocks noGrp="1"/>
              </p:cNvGraphicFramePr>
              <p:nvPr/>
            </p:nvGraphicFramePr>
            <p:xfrm>
              <a:off x="-857250" y="-485775"/>
              <a:ext cx="13906500" cy="7829550"/>
            </p:xfrm>
            <a:graphic>
              <a:graphicData uri="http://schemas.microsoft.com/office/webextensions/webextension/2010/11">
                <we:webextensionref xmlns:we="http://schemas.microsoft.com/office/webextensions/webextension/2010/11" xmlns:r="http://schemas.openxmlformats.org/officeDocument/2006/relationships" r:id="rId12"/>
              </a:graphicData>
            </a:graphic>
          </p:graphicFrame>
        </mc:Choice>
        <mc:Fallback xmlns="">
          <p:pic>
            <p:nvPicPr>
              <p:cNvPr id="9" name="Add-in 8"/>
              <p:cNvPicPr>
                <a:picLocks noGrp="1" noRot="1" noChangeAspect="1" noMove="1" noResize="1" noEditPoints="1" noAdjustHandles="1" noChangeArrowheads="1" noChangeShapeType="1"/>
              </p:cNvPicPr>
              <p:nvPr/>
            </p:nvPicPr>
            <p:blipFill>
              <a:blip r:embed="rId13"/>
              <a:stretch>
                <a:fillRect/>
              </a:stretch>
            </p:blipFill>
            <p:spPr>
              <a:xfrm>
                <a:off x="-857250" y="-485775"/>
                <a:ext cx="13906500" cy="7829550"/>
              </a:xfrm>
              <a:prstGeom prst="rect">
                <a:avLst/>
              </a:prstGeom>
            </p:spPr>
          </p:pic>
        </mc:Fallback>
      </mc:AlternateContent>
    </p:spTree>
    <p:extLst>
      <p:ext uri="{BB962C8B-B14F-4D97-AF65-F5344CB8AC3E}">
        <p14:creationId xmlns:p14="http://schemas.microsoft.com/office/powerpoint/2010/main" val="8566092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nvPr>
        </p:nvGraphicFramePr>
        <p:xfrm>
          <a:off x="1143000" y="0"/>
          <a:ext cx="158750" cy="158750"/>
        </p:xfrm>
        <a:graphic>
          <a:graphicData uri="http://schemas.openxmlformats.org/presentationml/2006/ole">
            <mc:AlternateContent xmlns:mc="http://schemas.openxmlformats.org/markup-compatibility/2006">
              <mc:Choice xmlns:v="urn:schemas-microsoft-com:vml" Requires="v">
                <p:oleObj spid="_x0000_s5172"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0"/>
                        <a:ext cx="158750" cy="158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24310" name="Rectangle 224309"/>
          <p:cNvSpPr/>
          <p:nvPr/>
        </p:nvSpPr>
        <p:spPr>
          <a:xfrm>
            <a:off x="5664296" y="1262358"/>
            <a:ext cx="5148687" cy="5086857"/>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Arial" pitchFamily="34" charset="0"/>
              <a:cs typeface="Arial" pitchFamily="34" charset="0"/>
            </a:endParaRPr>
          </a:p>
        </p:txBody>
      </p:sp>
      <p:sp>
        <p:nvSpPr>
          <p:cNvPr id="224258"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Key Technologies enable interaction and communication</a:t>
            </a:r>
            <a:endParaRPr lang="en-US" sz="2400" dirty="0">
              <a:solidFill>
                <a:srgbClr val="177B57"/>
              </a:solidFill>
              <a:latin typeface="Arial" panose="020B0604020202020204" pitchFamily="34" charset="0"/>
            </a:endParaRPr>
          </a:p>
        </p:txBody>
      </p:sp>
      <p:sp>
        <p:nvSpPr>
          <p:cNvPr id="47" name="Rectangle 46"/>
          <p:cNvSpPr/>
          <p:nvPr/>
        </p:nvSpPr>
        <p:spPr>
          <a:xfrm>
            <a:off x="8071156" y="1972708"/>
            <a:ext cx="2763624" cy="1661993"/>
          </a:xfrm>
          <a:prstGeom prst="rect">
            <a:avLst/>
          </a:prstGeom>
          <a:noFill/>
          <a:ln w="9525"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marL="288925" lvl="1" indent="-174625" fontAlgn="base">
              <a:buClr>
                <a:srgbClr val="177B57"/>
              </a:buClr>
              <a:buSzPct val="100000"/>
              <a:buFont typeface="Arial"/>
              <a:buChar char="•"/>
            </a:pPr>
            <a:r>
              <a:rPr lang="en-US" sz="1200" dirty="0">
                <a:solidFill>
                  <a:srgbClr val="000000"/>
                </a:solidFill>
                <a:cs typeface="Arial" pitchFamily="34" charset="0"/>
              </a:rPr>
              <a:t>Machine Learning algorithms</a:t>
            </a:r>
          </a:p>
          <a:p>
            <a:pPr marL="569913" lvl="2" indent="-166688" fontAlgn="base">
              <a:buClr>
                <a:srgbClr val="177B57"/>
              </a:buClr>
              <a:buSzPct val="100000"/>
              <a:buFont typeface="Arial"/>
              <a:buChar char="–"/>
            </a:pPr>
            <a:r>
              <a:rPr lang="en-US" sz="1200" dirty="0">
                <a:solidFill>
                  <a:srgbClr val="000000"/>
                </a:solidFill>
                <a:cs typeface="Arial" pitchFamily="34" charset="0"/>
              </a:rPr>
              <a:t>Deep Learning</a:t>
            </a:r>
          </a:p>
          <a:p>
            <a:pPr marL="569913" lvl="2" indent="-166688" fontAlgn="base">
              <a:buClr>
                <a:srgbClr val="177B57"/>
              </a:buClr>
              <a:buSzPct val="100000"/>
              <a:buFont typeface="Arial"/>
              <a:buChar char="–"/>
            </a:pPr>
            <a:r>
              <a:rPr lang="en-US" sz="1200" dirty="0">
                <a:solidFill>
                  <a:srgbClr val="000000"/>
                </a:solidFill>
                <a:cs typeface="Arial" pitchFamily="34" charset="0"/>
              </a:rPr>
              <a:t>Neural / Bayesian Networks</a:t>
            </a:r>
          </a:p>
          <a:p>
            <a:pPr marL="569913" lvl="2" indent="-166688" fontAlgn="base">
              <a:buClr>
                <a:srgbClr val="177B57"/>
              </a:buClr>
              <a:buSzPct val="100000"/>
              <a:buFont typeface="Arial"/>
              <a:buChar char="–"/>
            </a:pPr>
            <a:r>
              <a:rPr lang="en-US" sz="1200" dirty="0">
                <a:solidFill>
                  <a:srgbClr val="000000"/>
                </a:solidFill>
                <a:cs typeface="Arial" pitchFamily="34" charset="0"/>
              </a:rPr>
              <a:t>Genetic Algorithms</a:t>
            </a:r>
          </a:p>
          <a:p>
            <a:pPr marL="569913" lvl="2" indent="-166688" fontAlgn="base">
              <a:buClr>
                <a:srgbClr val="177B57"/>
              </a:buClr>
              <a:buSzPct val="100000"/>
              <a:buFont typeface="Arial"/>
              <a:buChar char="–"/>
            </a:pPr>
            <a:r>
              <a:rPr lang="en-US" sz="1200" dirty="0">
                <a:solidFill>
                  <a:srgbClr val="000000"/>
                </a:solidFill>
                <a:cs typeface="Arial" pitchFamily="34" charset="0"/>
              </a:rPr>
              <a:t>Sparse dictionary learning</a:t>
            </a:r>
          </a:p>
          <a:p>
            <a:pPr marL="569913" lvl="2" indent="-166688" fontAlgn="base">
              <a:buClr>
                <a:srgbClr val="177B57"/>
              </a:buClr>
              <a:buSzPct val="100000"/>
              <a:buFont typeface="Arial"/>
              <a:buChar char="–"/>
            </a:pPr>
            <a:r>
              <a:rPr lang="en-US" sz="1200" dirty="0">
                <a:solidFill>
                  <a:srgbClr val="000000"/>
                </a:solidFill>
                <a:cs typeface="Arial" pitchFamily="34" charset="0"/>
              </a:rPr>
              <a:t>Clustering</a:t>
            </a:r>
          </a:p>
          <a:p>
            <a:pPr marL="569913" lvl="2" indent="-166688" fontAlgn="base">
              <a:buClr>
                <a:srgbClr val="177B57"/>
              </a:buClr>
              <a:buSzPct val="100000"/>
              <a:buFont typeface="Arial"/>
              <a:buChar char="–"/>
            </a:pPr>
            <a:r>
              <a:rPr lang="en-US" sz="1200" dirty="0">
                <a:solidFill>
                  <a:srgbClr val="000000"/>
                </a:solidFill>
                <a:cs typeface="Arial" pitchFamily="34" charset="0"/>
              </a:rPr>
              <a:t>Decision tree learning</a:t>
            </a:r>
          </a:p>
          <a:p>
            <a:pPr marL="288925" lvl="1" indent="-174625" fontAlgn="base">
              <a:buClr>
                <a:srgbClr val="177B57"/>
              </a:buClr>
              <a:buSzPct val="100000"/>
              <a:buFont typeface="Arial"/>
              <a:buChar char="•"/>
            </a:pPr>
            <a:r>
              <a:rPr lang="en-US" sz="1200" dirty="0">
                <a:solidFill>
                  <a:srgbClr val="000000"/>
                </a:solidFill>
                <a:cs typeface="Arial" pitchFamily="34" charset="0"/>
              </a:rPr>
              <a:t>Planning, scheduling &amp; optimization</a:t>
            </a:r>
          </a:p>
          <a:p>
            <a:pPr marL="288925" lvl="1" indent="-174625" fontAlgn="base">
              <a:buClr>
                <a:srgbClr val="177B57"/>
              </a:buClr>
              <a:buSzPct val="100000"/>
              <a:buFont typeface="Arial"/>
              <a:buChar char="•"/>
            </a:pPr>
            <a:r>
              <a:rPr lang="en-US" sz="1200" dirty="0">
                <a:solidFill>
                  <a:srgbClr val="000000"/>
                </a:solidFill>
                <a:cs typeface="Arial" pitchFamily="34" charset="0"/>
              </a:rPr>
              <a:t>Ontology based reasoning</a:t>
            </a:r>
          </a:p>
        </p:txBody>
      </p:sp>
      <p:sp>
        <p:nvSpPr>
          <p:cNvPr id="48" name="Rectangle 47"/>
          <p:cNvSpPr/>
          <p:nvPr/>
        </p:nvSpPr>
        <p:spPr>
          <a:xfrm>
            <a:off x="8071156" y="4584848"/>
            <a:ext cx="2763624" cy="1292662"/>
          </a:xfrm>
          <a:prstGeom prst="rect">
            <a:avLst/>
          </a:prstGeom>
          <a:noFill/>
          <a:ln w="9525"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marL="288925" lvl="1" indent="-174625" fontAlgn="base">
              <a:buClr>
                <a:srgbClr val="177B57"/>
              </a:buClr>
              <a:buSzPct val="100000"/>
              <a:buFont typeface="Arial"/>
              <a:buChar char="•"/>
            </a:pPr>
            <a:r>
              <a:rPr lang="en-US" sz="1200" dirty="0">
                <a:solidFill>
                  <a:srgbClr val="000000"/>
                </a:solidFill>
                <a:cs typeface="Arial" pitchFamily="34" charset="0"/>
              </a:rPr>
              <a:t>Natural Language Processing</a:t>
            </a:r>
          </a:p>
          <a:p>
            <a:pPr marL="288925" lvl="1" indent="-174625" fontAlgn="base">
              <a:buClr>
                <a:srgbClr val="177B57"/>
              </a:buClr>
              <a:buSzPct val="100000"/>
              <a:buFont typeface="Arial"/>
              <a:buChar char="•"/>
            </a:pPr>
            <a:r>
              <a:rPr lang="en-US" sz="1200" dirty="0">
                <a:solidFill>
                  <a:srgbClr val="000000"/>
                </a:solidFill>
                <a:cs typeface="Arial" pitchFamily="34" charset="0"/>
              </a:rPr>
              <a:t>Robotics</a:t>
            </a:r>
          </a:p>
          <a:p>
            <a:pPr marL="288925" lvl="1" indent="-174625" fontAlgn="base">
              <a:buClr>
                <a:srgbClr val="177B57"/>
              </a:buClr>
              <a:buSzPct val="100000"/>
              <a:buFont typeface="Arial"/>
              <a:buChar char="•"/>
            </a:pPr>
            <a:r>
              <a:rPr lang="en-US" sz="1200" dirty="0">
                <a:solidFill>
                  <a:srgbClr val="000000"/>
                </a:solidFill>
                <a:cs typeface="Arial" pitchFamily="34" charset="0"/>
              </a:rPr>
              <a:t>Virtual Reality</a:t>
            </a:r>
          </a:p>
          <a:p>
            <a:pPr marL="288925" lvl="1" indent="-174625" fontAlgn="base">
              <a:buClr>
                <a:srgbClr val="177B57"/>
              </a:buClr>
              <a:buSzPct val="100000"/>
              <a:buFont typeface="Arial"/>
              <a:buChar char="•"/>
            </a:pPr>
            <a:r>
              <a:rPr lang="en-US" sz="1200" dirty="0">
                <a:solidFill>
                  <a:srgbClr val="000000"/>
                </a:solidFill>
                <a:cs typeface="Arial" pitchFamily="34" charset="0"/>
              </a:rPr>
              <a:t>Q&amp;A processing</a:t>
            </a:r>
          </a:p>
          <a:p>
            <a:pPr marL="288925" lvl="1" indent="-174625" fontAlgn="base">
              <a:buClr>
                <a:srgbClr val="177B57"/>
              </a:buClr>
              <a:buSzPct val="100000"/>
              <a:buFont typeface="Arial"/>
              <a:buChar char="•"/>
            </a:pPr>
            <a:r>
              <a:rPr lang="en-US" sz="1200" dirty="0">
                <a:solidFill>
                  <a:srgbClr val="000000"/>
                </a:solidFill>
                <a:cs typeface="Arial" pitchFamily="34" charset="0"/>
              </a:rPr>
              <a:t>Dialog management</a:t>
            </a:r>
          </a:p>
          <a:p>
            <a:pPr marL="288925" lvl="1" indent="-174625" fontAlgn="base">
              <a:buClr>
                <a:srgbClr val="177B57"/>
              </a:buClr>
              <a:buSzPct val="100000"/>
              <a:buFont typeface="Arial"/>
              <a:buChar char="•"/>
            </a:pPr>
            <a:r>
              <a:rPr lang="en-US" sz="1200" dirty="0">
                <a:solidFill>
                  <a:srgbClr val="000000"/>
                </a:solidFill>
                <a:cs typeface="Arial" pitchFamily="34" charset="0"/>
              </a:rPr>
              <a:t>Natural language generation</a:t>
            </a:r>
          </a:p>
          <a:p>
            <a:pPr marL="288925" lvl="1" indent="-174625" fontAlgn="base">
              <a:buClr>
                <a:srgbClr val="177B57"/>
              </a:buClr>
              <a:buSzPct val="100000"/>
              <a:buFont typeface="Arial"/>
              <a:buChar char="•"/>
            </a:pPr>
            <a:r>
              <a:rPr lang="en-US" sz="1200" dirty="0">
                <a:solidFill>
                  <a:srgbClr val="000000"/>
                </a:solidFill>
                <a:cs typeface="Arial" pitchFamily="34" charset="0"/>
              </a:rPr>
              <a:t>Gesture Control</a:t>
            </a:r>
          </a:p>
        </p:txBody>
      </p:sp>
      <p:sp>
        <p:nvSpPr>
          <p:cNvPr id="49" name="Rectangle 48"/>
          <p:cNvSpPr/>
          <p:nvPr/>
        </p:nvSpPr>
        <p:spPr>
          <a:xfrm>
            <a:off x="5724214" y="1972707"/>
            <a:ext cx="2180943" cy="1477328"/>
          </a:xfrm>
          <a:prstGeom prst="rect">
            <a:avLst/>
          </a:prstGeom>
          <a:noFill/>
          <a:ln w="9525"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288925" lvl="1" indent="-174625" fontAlgn="base">
              <a:buClr>
                <a:srgbClr val="177B57"/>
              </a:buClr>
              <a:buSzPct val="100000"/>
              <a:buFont typeface="Arial"/>
              <a:buChar char="•"/>
            </a:pPr>
            <a:r>
              <a:rPr lang="en-US" sz="1200" dirty="0">
                <a:solidFill>
                  <a:srgbClr val="000000"/>
                </a:solidFill>
                <a:cs typeface="Arial" pitchFamily="34" charset="0"/>
              </a:rPr>
              <a:t>Big Data (Hadoop, Mapreduce, </a:t>
            </a:r>
            <a:r>
              <a:rPr lang="en-US" sz="1200" dirty="0" err="1">
                <a:solidFill>
                  <a:srgbClr val="000000"/>
                </a:solidFill>
                <a:cs typeface="Arial" pitchFamily="34" charset="0"/>
              </a:rPr>
              <a:t>Nosql</a:t>
            </a:r>
            <a:r>
              <a:rPr lang="en-US" sz="1200" dirty="0">
                <a:solidFill>
                  <a:srgbClr val="000000"/>
                </a:solidFill>
                <a:cs typeface="Arial" pitchFamily="34" charset="0"/>
              </a:rPr>
              <a:t>)</a:t>
            </a:r>
          </a:p>
          <a:p>
            <a:pPr marL="288925" lvl="1" indent="-174625" fontAlgn="base">
              <a:buClr>
                <a:srgbClr val="177B57"/>
              </a:buClr>
              <a:buSzPct val="100000"/>
              <a:buFont typeface="Arial"/>
              <a:buChar char="•"/>
            </a:pPr>
            <a:r>
              <a:rPr lang="en-US" sz="1200" dirty="0">
                <a:solidFill>
                  <a:srgbClr val="000000"/>
                </a:solidFill>
                <a:cs typeface="Arial" pitchFamily="34" charset="0"/>
              </a:rPr>
              <a:t>Automated content aggregation</a:t>
            </a:r>
          </a:p>
          <a:p>
            <a:pPr marL="288925" lvl="1" indent="-174625" fontAlgn="base">
              <a:buClr>
                <a:srgbClr val="177B57"/>
              </a:buClr>
              <a:buSzPct val="100000"/>
              <a:buFont typeface="Arial"/>
              <a:buChar char="•"/>
            </a:pPr>
            <a:r>
              <a:rPr lang="en-US" sz="1200" dirty="0">
                <a:solidFill>
                  <a:srgbClr val="000000"/>
                </a:solidFill>
                <a:cs typeface="Arial" pitchFamily="34" charset="0"/>
              </a:rPr>
              <a:t>Knowledge models and ontologies</a:t>
            </a:r>
          </a:p>
          <a:p>
            <a:pPr marL="288925" lvl="1" indent="-174625" fontAlgn="base">
              <a:buClr>
                <a:srgbClr val="177B57"/>
              </a:buClr>
              <a:buSzPct val="100000"/>
              <a:buFont typeface="Arial"/>
              <a:buChar char="•"/>
            </a:pPr>
            <a:r>
              <a:rPr lang="en-US" sz="1200" dirty="0">
                <a:solidFill>
                  <a:srgbClr val="000000"/>
                </a:solidFill>
                <a:cs typeface="Arial" pitchFamily="34" charset="0"/>
              </a:rPr>
              <a:t>Cloud processing</a:t>
            </a:r>
          </a:p>
          <a:p>
            <a:pPr marL="288925" lvl="1" indent="-174625" fontAlgn="base">
              <a:buClr>
                <a:srgbClr val="177B57"/>
              </a:buClr>
              <a:buSzPct val="100000"/>
              <a:buFont typeface="Arial"/>
              <a:buChar char="•"/>
            </a:pPr>
            <a:r>
              <a:rPr lang="en-US" sz="1200" dirty="0">
                <a:solidFill>
                  <a:srgbClr val="000000"/>
                </a:solidFill>
                <a:cs typeface="Arial" pitchFamily="34" charset="0"/>
              </a:rPr>
              <a:t>Knowledge graph traversal</a:t>
            </a:r>
          </a:p>
        </p:txBody>
      </p:sp>
      <p:sp>
        <p:nvSpPr>
          <p:cNvPr id="50" name="Rectangle 49"/>
          <p:cNvSpPr/>
          <p:nvPr/>
        </p:nvSpPr>
        <p:spPr>
          <a:xfrm>
            <a:off x="5724214" y="4584849"/>
            <a:ext cx="2129244" cy="1661993"/>
          </a:xfrm>
          <a:prstGeom prst="rect">
            <a:avLst/>
          </a:prstGeom>
          <a:noFill/>
          <a:ln w="9525"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288925" lvl="1" indent="-174625" fontAlgn="base">
              <a:buClr>
                <a:srgbClr val="177B57"/>
              </a:buClr>
              <a:buSzPct val="100000"/>
              <a:buFont typeface="Arial"/>
              <a:buChar char="•"/>
            </a:pPr>
            <a:r>
              <a:rPr lang="en-US" sz="1200" dirty="0">
                <a:solidFill>
                  <a:srgbClr val="000000"/>
                </a:solidFill>
                <a:cs typeface="Arial" pitchFamily="34" charset="0"/>
              </a:rPr>
              <a:t>Computer Vision</a:t>
            </a:r>
          </a:p>
          <a:p>
            <a:pPr marL="569913" lvl="2" indent="-166688" fontAlgn="base">
              <a:buClr>
                <a:srgbClr val="177B57"/>
              </a:buClr>
              <a:buSzPct val="100000"/>
              <a:buFont typeface="Arial" panose="020B0604020202020204" pitchFamily="34" charset="0"/>
              <a:buChar char="–"/>
            </a:pPr>
            <a:r>
              <a:rPr lang="en-US" sz="1200" dirty="0">
                <a:solidFill>
                  <a:srgbClr val="000000"/>
                </a:solidFill>
                <a:cs typeface="Arial" pitchFamily="34" charset="0"/>
              </a:rPr>
              <a:t>Facial / Object recognition</a:t>
            </a:r>
          </a:p>
          <a:p>
            <a:pPr marL="569913" lvl="2" indent="-166688" fontAlgn="base">
              <a:buClr>
                <a:srgbClr val="177B57"/>
              </a:buClr>
              <a:buSzPct val="100000"/>
              <a:buFont typeface="Arial" panose="020B0604020202020204" pitchFamily="34" charset="0"/>
              <a:buChar char="–"/>
            </a:pPr>
            <a:r>
              <a:rPr lang="en-US" sz="1200" dirty="0">
                <a:solidFill>
                  <a:srgbClr val="000000"/>
                </a:solidFill>
                <a:cs typeface="Arial" pitchFamily="34" charset="0"/>
              </a:rPr>
              <a:t>Eye / Gesture tracking </a:t>
            </a:r>
          </a:p>
          <a:p>
            <a:pPr marL="569913" lvl="2" indent="-166688" fontAlgn="base">
              <a:buClr>
                <a:srgbClr val="177B57"/>
              </a:buClr>
              <a:buSzPct val="100000"/>
              <a:buFont typeface="Arial" panose="020B0604020202020204" pitchFamily="34" charset="0"/>
              <a:buChar char="–"/>
            </a:pPr>
            <a:r>
              <a:rPr lang="en-US" sz="1200" dirty="0">
                <a:solidFill>
                  <a:srgbClr val="000000"/>
                </a:solidFill>
                <a:cs typeface="Arial" pitchFamily="34" charset="0"/>
              </a:rPr>
              <a:t>Speech recognition</a:t>
            </a:r>
          </a:p>
          <a:p>
            <a:pPr marL="569913" lvl="2" indent="-166688" fontAlgn="base">
              <a:buClr>
                <a:srgbClr val="177B57"/>
              </a:buClr>
              <a:buSzPct val="100000"/>
              <a:buFont typeface="Arial" panose="020B0604020202020204" pitchFamily="34" charset="0"/>
              <a:buChar char="–"/>
            </a:pPr>
            <a:r>
              <a:rPr lang="en-US" sz="1200" dirty="0">
                <a:solidFill>
                  <a:srgbClr val="000000"/>
                </a:solidFill>
                <a:cs typeface="Arial" pitchFamily="34" charset="0"/>
              </a:rPr>
              <a:t>Image recognition</a:t>
            </a:r>
          </a:p>
          <a:p>
            <a:pPr marL="569913" lvl="2" indent="-166688" fontAlgn="base">
              <a:buClr>
                <a:srgbClr val="177B57"/>
              </a:buClr>
              <a:buSzPct val="100000"/>
              <a:buFont typeface="Arial" panose="020B0604020202020204" pitchFamily="34" charset="0"/>
              <a:buChar char="–"/>
            </a:pPr>
            <a:r>
              <a:rPr lang="en-US" sz="1200" dirty="0">
                <a:solidFill>
                  <a:srgbClr val="000000"/>
                </a:solidFill>
                <a:cs typeface="Arial" pitchFamily="34" charset="0"/>
              </a:rPr>
              <a:t>3D reconstruction</a:t>
            </a:r>
          </a:p>
          <a:p>
            <a:pPr marL="288925" lvl="1" indent="-174625" fontAlgn="base">
              <a:buClr>
                <a:srgbClr val="177B57"/>
              </a:buClr>
              <a:buSzPct val="100000"/>
              <a:buFont typeface="Arial"/>
              <a:buChar char="•"/>
            </a:pPr>
            <a:r>
              <a:rPr lang="en-US" sz="1200" dirty="0">
                <a:solidFill>
                  <a:srgbClr val="000000"/>
                </a:solidFill>
                <a:cs typeface="Arial" pitchFamily="34" charset="0"/>
              </a:rPr>
              <a:t>GPUs</a:t>
            </a:r>
          </a:p>
          <a:p>
            <a:pPr marL="288925" lvl="1" indent="-174625" fontAlgn="base">
              <a:buClr>
                <a:srgbClr val="177B57"/>
              </a:buClr>
              <a:buSzPct val="100000"/>
              <a:buFont typeface="Arial"/>
              <a:buChar char="•"/>
            </a:pPr>
            <a:r>
              <a:rPr lang="en-US" sz="1200" dirty="0">
                <a:solidFill>
                  <a:srgbClr val="000000"/>
                </a:solidFill>
                <a:cs typeface="Arial" pitchFamily="34" charset="0"/>
              </a:rPr>
              <a:t>Sentiment Analysis</a:t>
            </a:r>
          </a:p>
        </p:txBody>
      </p:sp>
      <p:cxnSp>
        <p:nvCxnSpPr>
          <p:cNvPr id="4" name="Straight Connector 3"/>
          <p:cNvCxnSpPr/>
          <p:nvPr/>
        </p:nvCxnSpPr>
        <p:spPr>
          <a:xfrm>
            <a:off x="5724214" y="3789824"/>
            <a:ext cx="2129244" cy="0"/>
          </a:xfrm>
          <a:prstGeom prst="line">
            <a:avLst/>
          </a:prstGeom>
          <a:ln cmpd="sng">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071156" y="3789824"/>
            <a:ext cx="2651760" cy="0"/>
          </a:xfrm>
          <a:prstGeom prst="line">
            <a:avLst/>
          </a:prstGeom>
          <a:ln cmpd="sng">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68"/>
          <p:cNvGrpSpPr/>
          <p:nvPr/>
        </p:nvGrpSpPr>
        <p:grpSpPr>
          <a:xfrm>
            <a:off x="6517170" y="1360520"/>
            <a:ext cx="543332" cy="543332"/>
            <a:chOff x="5374170" y="1336244"/>
            <a:chExt cx="543332" cy="543332"/>
          </a:xfrm>
        </p:grpSpPr>
        <p:sp>
          <p:nvSpPr>
            <p:cNvPr id="67" name="Freeform 5"/>
            <p:cNvSpPr>
              <a:spLocks/>
            </p:cNvSpPr>
            <p:nvPr/>
          </p:nvSpPr>
          <p:spPr bwMode="auto">
            <a:xfrm>
              <a:off x="5374170" y="1522723"/>
              <a:ext cx="231401" cy="349051"/>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68" name="Freeform 6"/>
            <p:cNvSpPr>
              <a:spLocks/>
            </p:cNvSpPr>
            <p:nvPr/>
          </p:nvSpPr>
          <p:spPr bwMode="auto">
            <a:xfrm>
              <a:off x="5687989" y="1345555"/>
              <a:ext cx="229513" cy="343263"/>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70" name="Freeform 7"/>
            <p:cNvSpPr>
              <a:spLocks/>
            </p:cNvSpPr>
            <p:nvPr/>
          </p:nvSpPr>
          <p:spPr bwMode="auto">
            <a:xfrm>
              <a:off x="5383104" y="1336244"/>
              <a:ext cx="348925" cy="229891"/>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rgbClr val="908052"/>
            </a:solidFill>
            <a:ln>
              <a:noFill/>
            </a:ln>
            <a:effectLst/>
            <a:extLst>
              <a:ext uri="{91240B29-F687-4f45-9708-019B960494DF}">
                <a14:hiddenLine xmlns="" xmlns:a14="http://schemas.microsoft.com/office/drawing/2010/main">
                  <a:solidFill>
                    <a:srgbClr val="908052"/>
                  </a:solidFill>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
            <p:cNvSpPr>
              <a:spLocks/>
            </p:cNvSpPr>
            <p:nvPr/>
          </p:nvSpPr>
          <p:spPr bwMode="auto">
            <a:xfrm>
              <a:off x="5563669" y="1647546"/>
              <a:ext cx="346409" cy="232030"/>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grpSp>
      <p:grpSp>
        <p:nvGrpSpPr>
          <p:cNvPr id="3" name="Group 70"/>
          <p:cNvGrpSpPr/>
          <p:nvPr/>
        </p:nvGrpSpPr>
        <p:grpSpPr>
          <a:xfrm>
            <a:off x="9181302" y="1360520"/>
            <a:ext cx="543332" cy="543332"/>
            <a:chOff x="8038302" y="1336244"/>
            <a:chExt cx="543332" cy="543332"/>
          </a:xfrm>
        </p:grpSpPr>
        <p:sp>
          <p:nvSpPr>
            <p:cNvPr id="84" name="Freeform 5"/>
            <p:cNvSpPr>
              <a:spLocks/>
            </p:cNvSpPr>
            <p:nvPr/>
          </p:nvSpPr>
          <p:spPr bwMode="auto">
            <a:xfrm>
              <a:off x="8038302" y="1522723"/>
              <a:ext cx="231401" cy="349051"/>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85" name="Freeform 6"/>
            <p:cNvSpPr>
              <a:spLocks/>
            </p:cNvSpPr>
            <p:nvPr/>
          </p:nvSpPr>
          <p:spPr bwMode="auto">
            <a:xfrm>
              <a:off x="8352121" y="1345555"/>
              <a:ext cx="229513" cy="343263"/>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rgbClr val="DCC05A"/>
            </a:solidFill>
            <a:ln>
              <a:noFill/>
            </a:ln>
            <a:effectLst/>
            <a:extLst>
              <a:ext uri="{91240B29-F687-4f45-9708-019B960494DF}">
                <a14:hiddenLine xmlns="" xmlns:a14="http://schemas.microsoft.com/office/drawing/2010/main">
                  <a:solidFill>
                    <a:srgbClr val="DCC05A"/>
                  </a:solidFill>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
            <p:cNvSpPr>
              <a:spLocks/>
            </p:cNvSpPr>
            <p:nvPr/>
          </p:nvSpPr>
          <p:spPr bwMode="auto">
            <a:xfrm>
              <a:off x="8047236" y="1336244"/>
              <a:ext cx="348925" cy="229891"/>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87" name="Freeform 8"/>
            <p:cNvSpPr>
              <a:spLocks/>
            </p:cNvSpPr>
            <p:nvPr/>
          </p:nvSpPr>
          <p:spPr bwMode="auto">
            <a:xfrm>
              <a:off x="8227801" y="1647546"/>
              <a:ext cx="346409" cy="232030"/>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grpSp>
      <p:grpSp>
        <p:nvGrpSpPr>
          <p:cNvPr id="5" name="Group 72"/>
          <p:cNvGrpSpPr/>
          <p:nvPr/>
        </p:nvGrpSpPr>
        <p:grpSpPr>
          <a:xfrm>
            <a:off x="6517170" y="3944948"/>
            <a:ext cx="543332" cy="543332"/>
            <a:chOff x="5374170" y="3920672"/>
            <a:chExt cx="543332" cy="543332"/>
          </a:xfrm>
        </p:grpSpPr>
        <p:sp>
          <p:nvSpPr>
            <p:cNvPr id="89" name="Freeform 5"/>
            <p:cNvSpPr>
              <a:spLocks/>
            </p:cNvSpPr>
            <p:nvPr/>
          </p:nvSpPr>
          <p:spPr bwMode="auto">
            <a:xfrm>
              <a:off x="5374170" y="4107151"/>
              <a:ext cx="231401" cy="349051"/>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rgbClr val="3D6E81"/>
            </a:solidFill>
            <a:ln>
              <a:noFill/>
            </a:ln>
            <a:effectLst/>
            <a:extLst>
              <a:ext uri="{91240B29-F687-4f45-9708-019B960494DF}">
                <a14:hiddenLine xmlns="" xmlns:a14="http://schemas.microsoft.com/office/drawing/2010/main">
                  <a:solidFill>
                    <a:srgbClr val="3D6E81"/>
                  </a:solidFill>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
            <p:cNvSpPr>
              <a:spLocks/>
            </p:cNvSpPr>
            <p:nvPr/>
          </p:nvSpPr>
          <p:spPr bwMode="auto">
            <a:xfrm>
              <a:off x="5687989" y="3929983"/>
              <a:ext cx="229513" cy="343263"/>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91" name="Freeform 7"/>
            <p:cNvSpPr>
              <a:spLocks/>
            </p:cNvSpPr>
            <p:nvPr/>
          </p:nvSpPr>
          <p:spPr bwMode="auto">
            <a:xfrm>
              <a:off x="5383104" y="3920672"/>
              <a:ext cx="348925" cy="229891"/>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92" name="Freeform 8"/>
            <p:cNvSpPr>
              <a:spLocks/>
            </p:cNvSpPr>
            <p:nvPr/>
          </p:nvSpPr>
          <p:spPr bwMode="auto">
            <a:xfrm>
              <a:off x="5563669" y="4231974"/>
              <a:ext cx="346409" cy="232030"/>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73"/>
          <p:cNvGrpSpPr/>
          <p:nvPr/>
        </p:nvGrpSpPr>
        <p:grpSpPr>
          <a:xfrm>
            <a:off x="9181302" y="3944948"/>
            <a:ext cx="543332" cy="543332"/>
            <a:chOff x="8038302" y="3920672"/>
            <a:chExt cx="543332" cy="543332"/>
          </a:xfrm>
        </p:grpSpPr>
        <p:sp>
          <p:nvSpPr>
            <p:cNvPr id="94" name="Freeform 5"/>
            <p:cNvSpPr>
              <a:spLocks/>
            </p:cNvSpPr>
            <p:nvPr/>
          </p:nvSpPr>
          <p:spPr bwMode="auto">
            <a:xfrm>
              <a:off x="8038302" y="4107151"/>
              <a:ext cx="231401" cy="349051"/>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8352121" y="3929983"/>
              <a:ext cx="229513" cy="343263"/>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8047236" y="3920672"/>
              <a:ext cx="348925" cy="229891"/>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rgbClr val="B2B2B2"/>
            </a:solidFill>
            <a:ln>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97" name="Freeform 8"/>
            <p:cNvSpPr>
              <a:spLocks/>
            </p:cNvSpPr>
            <p:nvPr/>
          </p:nvSpPr>
          <p:spPr bwMode="auto">
            <a:xfrm>
              <a:off x="8227801" y="4231974"/>
              <a:ext cx="346409" cy="232030"/>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chemeClr val="hlink"/>
            </a:solidFill>
            <a:ln>
              <a:noFill/>
            </a:ln>
            <a:effectLst/>
            <a:extLst>
              <a:ext uri="{91240B29-F687-4f45-9708-019B960494DF}">
                <a14:hiddenLine xmlns="" xmlns:a14="http://schemas.microsoft.com/office/drawing/2010/main">
                  <a:solidFill>
                    <a:schemeClr val="hlink"/>
                  </a:solidFill>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7" name="Straight Connector 6"/>
          <p:cNvCxnSpPr/>
          <p:nvPr/>
        </p:nvCxnSpPr>
        <p:spPr>
          <a:xfrm>
            <a:off x="7962307" y="1369832"/>
            <a:ext cx="0" cy="2264869"/>
          </a:xfrm>
          <a:prstGeom prst="line">
            <a:avLst/>
          </a:prstGeom>
          <a:ln cmpd="sng">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962307" y="3944948"/>
            <a:ext cx="0" cy="2254268"/>
          </a:xfrm>
          <a:prstGeom prst="line">
            <a:avLst/>
          </a:prstGeom>
          <a:ln cmpd="sng">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74"/>
          <p:cNvGrpSpPr/>
          <p:nvPr/>
        </p:nvGrpSpPr>
        <p:grpSpPr>
          <a:xfrm>
            <a:off x="1362739" y="1685963"/>
            <a:ext cx="4217970" cy="4217970"/>
            <a:chOff x="219739" y="1566151"/>
            <a:chExt cx="4217970" cy="4217970"/>
          </a:xfrm>
        </p:grpSpPr>
        <p:sp>
          <p:nvSpPr>
            <p:cNvPr id="38" name="Freeform 5"/>
            <p:cNvSpPr>
              <a:spLocks/>
            </p:cNvSpPr>
            <p:nvPr/>
          </p:nvSpPr>
          <p:spPr bwMode="auto">
            <a:xfrm>
              <a:off x="219739" y="3013819"/>
              <a:ext cx="1796399" cy="2709738"/>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rgbClr val="3D6E81"/>
            </a:soli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a:solidFill>
                    <a:srgbClr val="3D6E81"/>
                  </a:solidFill>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2655964" y="1638437"/>
              <a:ext cx="1781745" cy="2664804"/>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rgbClr val="DCC05A"/>
            </a:soli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a:solidFill>
                    <a:schemeClr val="bg1"/>
                  </a:solidFill>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p:nvSpPr>
          <p:spPr bwMode="auto">
            <a:xfrm>
              <a:off x="289094" y="1566151"/>
              <a:ext cx="2708762" cy="1784677"/>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rgbClr val="908052"/>
            </a:soli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a:solidFill>
                    <a:srgbClr val="908052"/>
                  </a:solidFill>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p:cNvSpPr>
            <p:nvPr/>
          </p:nvSpPr>
          <p:spPr bwMode="auto">
            <a:xfrm>
              <a:off x="1690852" y="3982838"/>
              <a:ext cx="2689225" cy="1801283"/>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chemeClr val="hlink"/>
            </a:soli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a:solidFill>
                    <a:schemeClr val="bg1"/>
                  </a:solidFill>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9"/>
            <p:cNvSpPr>
              <a:spLocks noChangeArrowheads="1"/>
            </p:cNvSpPr>
            <p:nvPr/>
          </p:nvSpPr>
          <p:spPr bwMode="auto">
            <a:xfrm>
              <a:off x="1882311" y="1730259"/>
              <a:ext cx="973904" cy="970973"/>
            </a:xfrm>
            <a:prstGeom prst="ellipse">
              <a:avLst/>
            </a:prstGeom>
            <a:solidFill>
              <a:schemeClr val="bg1"/>
            </a:solidFill>
            <a:ln>
              <a:noFill/>
            </a:ln>
            <a:effectLst>
              <a:innerShdw blurRad="63500" dist="50800" dir="135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10"/>
            <p:cNvSpPr>
              <a:spLocks noChangeArrowheads="1"/>
            </p:cNvSpPr>
            <p:nvPr/>
          </p:nvSpPr>
          <p:spPr bwMode="auto">
            <a:xfrm>
              <a:off x="1838353" y="4666623"/>
              <a:ext cx="971950" cy="971950"/>
            </a:xfrm>
            <a:prstGeom prst="ellipse">
              <a:avLst/>
            </a:prstGeom>
            <a:solidFill>
              <a:schemeClr val="bg1"/>
            </a:solidFill>
            <a:ln>
              <a:noFill/>
            </a:ln>
            <a:effectLst>
              <a:innerShdw blurRad="63500" dist="50800" dir="135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11"/>
            <p:cNvSpPr>
              <a:spLocks noChangeArrowheads="1"/>
            </p:cNvSpPr>
            <p:nvPr/>
          </p:nvSpPr>
          <p:spPr bwMode="auto">
            <a:xfrm>
              <a:off x="388732" y="3157414"/>
              <a:ext cx="972927" cy="971950"/>
            </a:xfrm>
            <a:prstGeom prst="ellipse">
              <a:avLst/>
            </a:prstGeom>
            <a:solidFill>
              <a:schemeClr val="bg1"/>
            </a:solidFill>
            <a:ln>
              <a:noFill/>
            </a:ln>
            <a:effectLst>
              <a:innerShdw blurRad="63500" dist="50800" dir="135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12"/>
            <p:cNvSpPr>
              <a:spLocks noChangeArrowheads="1"/>
            </p:cNvSpPr>
            <p:nvPr/>
          </p:nvSpPr>
          <p:spPr bwMode="auto">
            <a:xfrm>
              <a:off x="3300674" y="3189649"/>
              <a:ext cx="973904" cy="971950"/>
            </a:xfrm>
            <a:prstGeom prst="ellipse">
              <a:avLst/>
            </a:prstGeom>
            <a:solidFill>
              <a:schemeClr val="bg1"/>
            </a:solidFill>
            <a:ln>
              <a:noFill/>
            </a:ln>
            <a:effectLst>
              <a:innerShdw blurRad="63500" dist="50800" dir="135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0" name="TextBox 99"/>
          <p:cNvSpPr txBox="1"/>
          <p:nvPr/>
        </p:nvSpPr>
        <p:spPr>
          <a:xfrm rot="19242727">
            <a:off x="1971543" y="2411408"/>
            <a:ext cx="1705520" cy="1041511"/>
          </a:xfrm>
          <a:prstGeom prst="rect">
            <a:avLst/>
          </a:prstGeom>
          <a:noFill/>
        </p:spPr>
        <p:txBody>
          <a:bodyPr spcFirstLastPara="1" wrap="square" tIns="90000" bIns="90000" numCol="1" rtlCol="0" anchor="t">
            <a:prstTxWarp prst="textArchUp">
              <a:avLst/>
            </a:prstTxWarp>
            <a:spAutoFit/>
          </a:bodyPr>
          <a:lstStyle/>
          <a:p>
            <a:pPr algn="ctr"/>
            <a:r>
              <a:rPr lang="en-US" sz="1600" b="1" dirty="0">
                <a:solidFill>
                  <a:schemeClr val="bg1"/>
                </a:solidFill>
                <a:latin typeface="Arial" pitchFamily="34" charset="0"/>
                <a:cs typeface="Arial" pitchFamily="34" charset="0"/>
              </a:rPr>
              <a:t>Synthesize</a:t>
            </a:r>
          </a:p>
        </p:txBody>
      </p:sp>
      <p:sp>
        <p:nvSpPr>
          <p:cNvPr id="101" name="TextBox 100"/>
          <p:cNvSpPr txBox="1"/>
          <p:nvPr/>
        </p:nvSpPr>
        <p:spPr>
          <a:xfrm rot="3309687">
            <a:off x="3525351" y="2572867"/>
            <a:ext cx="1206620" cy="1205925"/>
          </a:xfrm>
          <a:prstGeom prst="rect">
            <a:avLst/>
          </a:prstGeom>
          <a:noFill/>
        </p:spPr>
        <p:txBody>
          <a:bodyPr spcFirstLastPara="1" wrap="square" tIns="90000" bIns="90000" numCol="1" rtlCol="0" anchor="t">
            <a:prstTxWarp prst="textArchUp">
              <a:avLst/>
            </a:prstTxWarp>
            <a:spAutoFit/>
          </a:bodyPr>
          <a:lstStyle/>
          <a:p>
            <a:pPr algn="ctr"/>
            <a:r>
              <a:rPr lang="en-US" sz="1600" b="1" dirty="0">
                <a:solidFill>
                  <a:schemeClr val="bg1"/>
                </a:solidFill>
                <a:latin typeface="Arial" pitchFamily="34" charset="0"/>
                <a:cs typeface="Arial" pitchFamily="34" charset="0"/>
              </a:rPr>
              <a:t>Reason</a:t>
            </a:r>
          </a:p>
        </p:txBody>
      </p:sp>
      <p:sp>
        <p:nvSpPr>
          <p:cNvPr id="102" name="TextBox 101"/>
          <p:cNvSpPr txBox="1"/>
          <p:nvPr/>
        </p:nvSpPr>
        <p:spPr>
          <a:xfrm rot="19080000">
            <a:off x="2718832" y="3677747"/>
            <a:ext cx="2724805" cy="1705493"/>
          </a:xfrm>
          <a:prstGeom prst="rect">
            <a:avLst/>
          </a:prstGeom>
          <a:noFill/>
        </p:spPr>
        <p:txBody>
          <a:bodyPr spcFirstLastPara="1" wrap="none" tIns="90000" bIns="90000" numCol="1" rtlCol="0" anchor="t">
            <a:prstTxWarp prst="textArchDown">
              <a:avLst/>
            </a:prstTxWarp>
            <a:spAutoFit/>
          </a:bodyPr>
          <a:lstStyle/>
          <a:p>
            <a:pPr algn="ctr"/>
            <a:r>
              <a:rPr lang="en-US" sz="1600" b="1" dirty="0">
                <a:solidFill>
                  <a:schemeClr val="bg1"/>
                </a:solidFill>
                <a:latin typeface="Arial" pitchFamily="34" charset="0"/>
                <a:cs typeface="Arial" pitchFamily="34" charset="0"/>
              </a:rPr>
              <a:t>Communicate</a:t>
            </a:r>
          </a:p>
        </p:txBody>
      </p:sp>
      <p:sp>
        <p:nvSpPr>
          <p:cNvPr id="103" name="TextBox 102"/>
          <p:cNvSpPr txBox="1"/>
          <p:nvPr/>
        </p:nvSpPr>
        <p:spPr>
          <a:xfrm rot="3000000">
            <a:off x="1771896" y="3786021"/>
            <a:ext cx="1606741" cy="1227794"/>
          </a:xfrm>
          <a:prstGeom prst="rect">
            <a:avLst/>
          </a:prstGeom>
          <a:noFill/>
        </p:spPr>
        <p:txBody>
          <a:bodyPr spcFirstLastPara="1" wrap="none" tIns="90000" bIns="90000" numCol="1" rtlCol="0" anchor="t">
            <a:prstTxWarp prst="textArchDown">
              <a:avLst>
                <a:gd name="adj" fmla="val 19863919"/>
              </a:avLst>
            </a:prstTxWarp>
            <a:spAutoFit/>
          </a:bodyPr>
          <a:lstStyle/>
          <a:p>
            <a:pPr algn="ctr"/>
            <a:r>
              <a:rPr lang="en-US" sz="1600" b="1" dirty="0">
                <a:solidFill>
                  <a:schemeClr val="bg1"/>
                </a:solidFill>
                <a:latin typeface="Arial" pitchFamily="34" charset="0"/>
                <a:cs typeface="Arial" pitchFamily="34" charset="0"/>
              </a:rPr>
              <a:t>Observe</a:t>
            </a:r>
          </a:p>
        </p:txBody>
      </p:sp>
      <p:grpSp>
        <p:nvGrpSpPr>
          <p:cNvPr id="9" name="Group 75"/>
          <p:cNvGrpSpPr/>
          <p:nvPr/>
        </p:nvGrpSpPr>
        <p:grpSpPr>
          <a:xfrm>
            <a:off x="3289803" y="2059165"/>
            <a:ext cx="466282" cy="599283"/>
            <a:chOff x="2146803" y="1939352"/>
            <a:chExt cx="466282" cy="599283"/>
          </a:xfrm>
        </p:grpSpPr>
        <p:sp>
          <p:nvSpPr>
            <p:cNvPr id="224265" name="Freeform 14"/>
            <p:cNvSpPr>
              <a:spLocks/>
            </p:cNvSpPr>
            <p:nvPr/>
          </p:nvSpPr>
          <p:spPr bwMode="auto">
            <a:xfrm>
              <a:off x="2400285" y="2194400"/>
              <a:ext cx="25035" cy="25035"/>
            </a:xfrm>
            <a:custGeom>
              <a:avLst/>
              <a:gdLst>
                <a:gd name="T0" fmla="*/ 71 w 141"/>
                <a:gd name="T1" fmla="*/ 0 h 142"/>
                <a:gd name="T2" fmla="*/ 89 w 141"/>
                <a:gd name="T3" fmla="*/ 3 h 142"/>
                <a:gd name="T4" fmla="*/ 106 w 141"/>
                <a:gd name="T5" fmla="*/ 10 h 142"/>
                <a:gd name="T6" fmla="*/ 121 w 141"/>
                <a:gd name="T7" fmla="*/ 21 h 142"/>
                <a:gd name="T8" fmla="*/ 131 w 141"/>
                <a:gd name="T9" fmla="*/ 36 h 142"/>
                <a:gd name="T10" fmla="*/ 139 w 141"/>
                <a:gd name="T11" fmla="*/ 53 h 142"/>
                <a:gd name="T12" fmla="*/ 141 w 141"/>
                <a:gd name="T13" fmla="*/ 70 h 142"/>
                <a:gd name="T14" fmla="*/ 139 w 141"/>
                <a:gd name="T15" fmla="*/ 89 h 142"/>
                <a:gd name="T16" fmla="*/ 131 w 141"/>
                <a:gd name="T17" fmla="*/ 106 h 142"/>
                <a:gd name="T18" fmla="*/ 121 w 141"/>
                <a:gd name="T19" fmla="*/ 121 h 142"/>
                <a:gd name="T20" fmla="*/ 106 w 141"/>
                <a:gd name="T21" fmla="*/ 131 h 142"/>
                <a:gd name="T22" fmla="*/ 89 w 141"/>
                <a:gd name="T23" fmla="*/ 138 h 142"/>
                <a:gd name="T24" fmla="*/ 71 w 141"/>
                <a:gd name="T25" fmla="*/ 142 h 142"/>
                <a:gd name="T26" fmla="*/ 52 w 141"/>
                <a:gd name="T27" fmla="*/ 138 h 142"/>
                <a:gd name="T28" fmla="*/ 35 w 141"/>
                <a:gd name="T29" fmla="*/ 131 h 142"/>
                <a:gd name="T30" fmla="*/ 21 w 141"/>
                <a:gd name="T31" fmla="*/ 121 h 142"/>
                <a:gd name="T32" fmla="*/ 10 w 141"/>
                <a:gd name="T33" fmla="*/ 106 h 142"/>
                <a:gd name="T34" fmla="*/ 2 w 141"/>
                <a:gd name="T35" fmla="*/ 89 h 142"/>
                <a:gd name="T36" fmla="*/ 0 w 141"/>
                <a:gd name="T37" fmla="*/ 70 h 142"/>
                <a:gd name="T38" fmla="*/ 2 w 141"/>
                <a:gd name="T39" fmla="*/ 53 h 142"/>
                <a:gd name="T40" fmla="*/ 10 w 141"/>
                <a:gd name="T41" fmla="*/ 36 h 142"/>
                <a:gd name="T42" fmla="*/ 21 w 141"/>
                <a:gd name="T43" fmla="*/ 21 h 142"/>
                <a:gd name="T44" fmla="*/ 35 w 141"/>
                <a:gd name="T45" fmla="*/ 10 h 142"/>
                <a:gd name="T46" fmla="*/ 52 w 141"/>
                <a:gd name="T47" fmla="*/ 3 h 142"/>
                <a:gd name="T48" fmla="*/ 71 w 141"/>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42">
                  <a:moveTo>
                    <a:pt x="71" y="0"/>
                  </a:moveTo>
                  <a:lnTo>
                    <a:pt x="89" y="3"/>
                  </a:lnTo>
                  <a:lnTo>
                    <a:pt x="106" y="10"/>
                  </a:lnTo>
                  <a:lnTo>
                    <a:pt x="121" y="21"/>
                  </a:lnTo>
                  <a:lnTo>
                    <a:pt x="131" y="36"/>
                  </a:lnTo>
                  <a:lnTo>
                    <a:pt x="139" y="53"/>
                  </a:lnTo>
                  <a:lnTo>
                    <a:pt x="141" y="70"/>
                  </a:lnTo>
                  <a:lnTo>
                    <a:pt x="139" y="89"/>
                  </a:lnTo>
                  <a:lnTo>
                    <a:pt x="131" y="106"/>
                  </a:lnTo>
                  <a:lnTo>
                    <a:pt x="121" y="121"/>
                  </a:lnTo>
                  <a:lnTo>
                    <a:pt x="106" y="131"/>
                  </a:lnTo>
                  <a:lnTo>
                    <a:pt x="89" y="138"/>
                  </a:lnTo>
                  <a:lnTo>
                    <a:pt x="71" y="142"/>
                  </a:lnTo>
                  <a:lnTo>
                    <a:pt x="52" y="138"/>
                  </a:lnTo>
                  <a:lnTo>
                    <a:pt x="35" y="131"/>
                  </a:lnTo>
                  <a:lnTo>
                    <a:pt x="21" y="121"/>
                  </a:lnTo>
                  <a:lnTo>
                    <a:pt x="10" y="106"/>
                  </a:lnTo>
                  <a:lnTo>
                    <a:pt x="2" y="89"/>
                  </a:lnTo>
                  <a:lnTo>
                    <a:pt x="0" y="70"/>
                  </a:lnTo>
                  <a:lnTo>
                    <a:pt x="2" y="53"/>
                  </a:lnTo>
                  <a:lnTo>
                    <a:pt x="10" y="36"/>
                  </a:lnTo>
                  <a:lnTo>
                    <a:pt x="21" y="21"/>
                  </a:lnTo>
                  <a:lnTo>
                    <a:pt x="35" y="10"/>
                  </a:lnTo>
                  <a:lnTo>
                    <a:pt x="52" y="3"/>
                  </a:lnTo>
                  <a:lnTo>
                    <a:pt x="71" y="0"/>
                  </a:lnTo>
                  <a:close/>
                </a:path>
              </a:pathLst>
            </a:custGeom>
            <a:solidFill>
              <a:srgbClr val="908052"/>
            </a:solidFill>
            <a:ln w="0">
              <a:noFill/>
              <a:prstDash val="solid"/>
              <a:round/>
              <a:headEnd/>
              <a:tailEnd/>
            </a:ln>
            <a:extLst>
              <a:ext uri="{91240B29-F687-4f45-9708-019B960494DF}">
                <a14:hiddenLine xmlns="" xmlns:a14="http://schemas.microsoft.com/office/drawing/2010/main" w="0">
                  <a:solidFill>
                    <a:srgbClr val="908052"/>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66" name="Freeform 15"/>
            <p:cNvSpPr>
              <a:spLocks/>
            </p:cNvSpPr>
            <p:nvPr/>
          </p:nvSpPr>
          <p:spPr bwMode="auto">
            <a:xfrm>
              <a:off x="2466003" y="2105211"/>
              <a:ext cx="32859" cy="31294"/>
            </a:xfrm>
            <a:custGeom>
              <a:avLst/>
              <a:gdLst>
                <a:gd name="T0" fmla="*/ 93 w 186"/>
                <a:gd name="T1" fmla="*/ 0 h 186"/>
                <a:gd name="T2" fmla="*/ 114 w 186"/>
                <a:gd name="T3" fmla="*/ 3 h 186"/>
                <a:gd name="T4" fmla="*/ 134 w 186"/>
                <a:gd name="T5" fmla="*/ 9 h 186"/>
                <a:gd name="T6" fmla="*/ 152 w 186"/>
                <a:gd name="T7" fmla="*/ 21 h 186"/>
                <a:gd name="T8" fmla="*/ 165 w 186"/>
                <a:gd name="T9" fmla="*/ 36 h 186"/>
                <a:gd name="T10" fmla="*/ 177 w 186"/>
                <a:gd name="T11" fmla="*/ 52 h 186"/>
                <a:gd name="T12" fmla="*/ 184 w 186"/>
                <a:gd name="T13" fmla="*/ 72 h 186"/>
                <a:gd name="T14" fmla="*/ 186 w 186"/>
                <a:gd name="T15" fmla="*/ 93 h 186"/>
                <a:gd name="T16" fmla="*/ 184 w 186"/>
                <a:gd name="T17" fmla="*/ 115 h 186"/>
                <a:gd name="T18" fmla="*/ 177 w 186"/>
                <a:gd name="T19" fmla="*/ 134 h 186"/>
                <a:gd name="T20" fmla="*/ 165 w 186"/>
                <a:gd name="T21" fmla="*/ 152 h 186"/>
                <a:gd name="T22" fmla="*/ 152 w 186"/>
                <a:gd name="T23" fmla="*/ 166 h 186"/>
                <a:gd name="T24" fmla="*/ 134 w 186"/>
                <a:gd name="T25" fmla="*/ 177 h 186"/>
                <a:gd name="T26" fmla="*/ 114 w 186"/>
                <a:gd name="T27" fmla="*/ 184 h 186"/>
                <a:gd name="T28" fmla="*/ 93 w 186"/>
                <a:gd name="T29" fmla="*/ 186 h 186"/>
                <a:gd name="T30" fmla="*/ 72 w 186"/>
                <a:gd name="T31" fmla="*/ 184 h 186"/>
                <a:gd name="T32" fmla="*/ 52 w 186"/>
                <a:gd name="T33" fmla="*/ 177 h 186"/>
                <a:gd name="T34" fmla="*/ 34 w 186"/>
                <a:gd name="T35" fmla="*/ 166 h 186"/>
                <a:gd name="T36" fmla="*/ 20 w 186"/>
                <a:gd name="T37" fmla="*/ 152 h 186"/>
                <a:gd name="T38" fmla="*/ 9 w 186"/>
                <a:gd name="T39" fmla="*/ 134 h 186"/>
                <a:gd name="T40" fmla="*/ 2 w 186"/>
                <a:gd name="T41" fmla="*/ 115 h 186"/>
                <a:gd name="T42" fmla="*/ 0 w 186"/>
                <a:gd name="T43" fmla="*/ 93 h 186"/>
                <a:gd name="T44" fmla="*/ 2 w 186"/>
                <a:gd name="T45" fmla="*/ 72 h 186"/>
                <a:gd name="T46" fmla="*/ 9 w 186"/>
                <a:gd name="T47" fmla="*/ 52 h 186"/>
                <a:gd name="T48" fmla="*/ 20 w 186"/>
                <a:gd name="T49" fmla="*/ 36 h 186"/>
                <a:gd name="T50" fmla="*/ 34 w 186"/>
                <a:gd name="T51" fmla="*/ 21 h 186"/>
                <a:gd name="T52" fmla="*/ 52 w 186"/>
                <a:gd name="T53" fmla="*/ 9 h 186"/>
                <a:gd name="T54" fmla="*/ 72 w 186"/>
                <a:gd name="T55" fmla="*/ 3 h 186"/>
                <a:gd name="T56" fmla="*/ 93 w 186"/>
                <a:gd name="T5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6" h="186">
                  <a:moveTo>
                    <a:pt x="93" y="0"/>
                  </a:moveTo>
                  <a:lnTo>
                    <a:pt x="114" y="3"/>
                  </a:lnTo>
                  <a:lnTo>
                    <a:pt x="134" y="9"/>
                  </a:lnTo>
                  <a:lnTo>
                    <a:pt x="152" y="21"/>
                  </a:lnTo>
                  <a:lnTo>
                    <a:pt x="165" y="36"/>
                  </a:lnTo>
                  <a:lnTo>
                    <a:pt x="177" y="52"/>
                  </a:lnTo>
                  <a:lnTo>
                    <a:pt x="184" y="72"/>
                  </a:lnTo>
                  <a:lnTo>
                    <a:pt x="186" y="93"/>
                  </a:lnTo>
                  <a:lnTo>
                    <a:pt x="184" y="115"/>
                  </a:lnTo>
                  <a:lnTo>
                    <a:pt x="177" y="134"/>
                  </a:lnTo>
                  <a:lnTo>
                    <a:pt x="165" y="152"/>
                  </a:lnTo>
                  <a:lnTo>
                    <a:pt x="152" y="166"/>
                  </a:lnTo>
                  <a:lnTo>
                    <a:pt x="134" y="177"/>
                  </a:lnTo>
                  <a:lnTo>
                    <a:pt x="114" y="184"/>
                  </a:lnTo>
                  <a:lnTo>
                    <a:pt x="93" y="186"/>
                  </a:lnTo>
                  <a:lnTo>
                    <a:pt x="72" y="184"/>
                  </a:lnTo>
                  <a:lnTo>
                    <a:pt x="52" y="177"/>
                  </a:lnTo>
                  <a:lnTo>
                    <a:pt x="34" y="166"/>
                  </a:lnTo>
                  <a:lnTo>
                    <a:pt x="20" y="152"/>
                  </a:lnTo>
                  <a:lnTo>
                    <a:pt x="9" y="134"/>
                  </a:lnTo>
                  <a:lnTo>
                    <a:pt x="2" y="115"/>
                  </a:lnTo>
                  <a:lnTo>
                    <a:pt x="0" y="93"/>
                  </a:lnTo>
                  <a:lnTo>
                    <a:pt x="2" y="72"/>
                  </a:lnTo>
                  <a:lnTo>
                    <a:pt x="9" y="52"/>
                  </a:lnTo>
                  <a:lnTo>
                    <a:pt x="20" y="36"/>
                  </a:lnTo>
                  <a:lnTo>
                    <a:pt x="34" y="21"/>
                  </a:lnTo>
                  <a:lnTo>
                    <a:pt x="52" y="9"/>
                  </a:lnTo>
                  <a:lnTo>
                    <a:pt x="72" y="3"/>
                  </a:lnTo>
                  <a:lnTo>
                    <a:pt x="93" y="0"/>
                  </a:lnTo>
                  <a:close/>
                </a:path>
              </a:pathLst>
            </a:custGeom>
            <a:solidFill>
              <a:srgbClr val="908052"/>
            </a:solidFill>
            <a:ln w="0">
              <a:noFill/>
              <a:prstDash val="solid"/>
              <a:round/>
              <a:headEnd/>
              <a:tailEnd/>
            </a:ln>
            <a:extLst>
              <a:ext uri="{91240B29-F687-4f45-9708-019B960494DF}">
                <a14:hiddenLine xmlns="" xmlns:a14="http://schemas.microsoft.com/office/drawing/2010/main" w="0">
                  <a:solidFill>
                    <a:srgbClr val="908052"/>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67" name="Freeform 16"/>
            <p:cNvSpPr>
              <a:spLocks/>
            </p:cNvSpPr>
            <p:nvPr/>
          </p:nvSpPr>
          <p:spPr bwMode="auto">
            <a:xfrm>
              <a:off x="2320486" y="2078611"/>
              <a:ext cx="43812" cy="42248"/>
            </a:xfrm>
            <a:custGeom>
              <a:avLst/>
              <a:gdLst>
                <a:gd name="T0" fmla="*/ 125 w 251"/>
                <a:gd name="T1" fmla="*/ 0 h 249"/>
                <a:gd name="T2" fmla="*/ 150 w 251"/>
                <a:gd name="T3" fmla="*/ 2 h 249"/>
                <a:gd name="T4" fmla="*/ 174 w 251"/>
                <a:gd name="T5" fmla="*/ 9 h 249"/>
                <a:gd name="T6" fmla="*/ 195 w 251"/>
                <a:gd name="T7" fmla="*/ 21 h 249"/>
                <a:gd name="T8" fmla="*/ 214 w 251"/>
                <a:gd name="T9" fmla="*/ 37 h 249"/>
                <a:gd name="T10" fmla="*/ 229 w 251"/>
                <a:gd name="T11" fmla="*/ 55 h 249"/>
                <a:gd name="T12" fmla="*/ 240 w 251"/>
                <a:gd name="T13" fmla="*/ 77 h 249"/>
                <a:gd name="T14" fmla="*/ 248 w 251"/>
                <a:gd name="T15" fmla="*/ 100 h 249"/>
                <a:gd name="T16" fmla="*/ 251 w 251"/>
                <a:gd name="T17" fmla="*/ 125 h 249"/>
                <a:gd name="T18" fmla="*/ 248 w 251"/>
                <a:gd name="T19" fmla="*/ 150 h 249"/>
                <a:gd name="T20" fmla="*/ 240 w 251"/>
                <a:gd name="T21" fmla="*/ 173 h 249"/>
                <a:gd name="T22" fmla="*/ 229 w 251"/>
                <a:gd name="T23" fmla="*/ 195 h 249"/>
                <a:gd name="T24" fmla="*/ 214 w 251"/>
                <a:gd name="T25" fmla="*/ 213 h 249"/>
                <a:gd name="T26" fmla="*/ 195 w 251"/>
                <a:gd name="T27" fmla="*/ 228 h 249"/>
                <a:gd name="T28" fmla="*/ 174 w 251"/>
                <a:gd name="T29" fmla="*/ 240 h 249"/>
                <a:gd name="T30" fmla="*/ 150 w 251"/>
                <a:gd name="T31" fmla="*/ 247 h 249"/>
                <a:gd name="T32" fmla="*/ 125 w 251"/>
                <a:gd name="T33" fmla="*/ 249 h 249"/>
                <a:gd name="T34" fmla="*/ 100 w 251"/>
                <a:gd name="T35" fmla="*/ 247 h 249"/>
                <a:gd name="T36" fmla="*/ 77 w 251"/>
                <a:gd name="T37" fmla="*/ 240 h 249"/>
                <a:gd name="T38" fmla="*/ 55 w 251"/>
                <a:gd name="T39" fmla="*/ 228 h 249"/>
                <a:gd name="T40" fmla="*/ 37 w 251"/>
                <a:gd name="T41" fmla="*/ 213 h 249"/>
                <a:gd name="T42" fmla="*/ 21 w 251"/>
                <a:gd name="T43" fmla="*/ 195 h 249"/>
                <a:gd name="T44" fmla="*/ 10 w 251"/>
                <a:gd name="T45" fmla="*/ 173 h 249"/>
                <a:gd name="T46" fmla="*/ 3 w 251"/>
                <a:gd name="T47" fmla="*/ 150 h 249"/>
                <a:gd name="T48" fmla="*/ 0 w 251"/>
                <a:gd name="T49" fmla="*/ 125 h 249"/>
                <a:gd name="T50" fmla="*/ 3 w 251"/>
                <a:gd name="T51" fmla="*/ 100 h 249"/>
                <a:gd name="T52" fmla="*/ 10 w 251"/>
                <a:gd name="T53" fmla="*/ 77 h 249"/>
                <a:gd name="T54" fmla="*/ 21 w 251"/>
                <a:gd name="T55" fmla="*/ 55 h 249"/>
                <a:gd name="T56" fmla="*/ 37 w 251"/>
                <a:gd name="T57" fmla="*/ 37 h 249"/>
                <a:gd name="T58" fmla="*/ 55 w 251"/>
                <a:gd name="T59" fmla="*/ 21 h 249"/>
                <a:gd name="T60" fmla="*/ 77 w 251"/>
                <a:gd name="T61" fmla="*/ 9 h 249"/>
                <a:gd name="T62" fmla="*/ 100 w 251"/>
                <a:gd name="T63" fmla="*/ 2 h 249"/>
                <a:gd name="T64" fmla="*/ 125 w 251"/>
                <a:gd name="T6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1" h="249">
                  <a:moveTo>
                    <a:pt x="125" y="0"/>
                  </a:moveTo>
                  <a:lnTo>
                    <a:pt x="150" y="2"/>
                  </a:lnTo>
                  <a:lnTo>
                    <a:pt x="174" y="9"/>
                  </a:lnTo>
                  <a:lnTo>
                    <a:pt x="195" y="21"/>
                  </a:lnTo>
                  <a:lnTo>
                    <a:pt x="214" y="37"/>
                  </a:lnTo>
                  <a:lnTo>
                    <a:pt x="229" y="55"/>
                  </a:lnTo>
                  <a:lnTo>
                    <a:pt x="240" y="77"/>
                  </a:lnTo>
                  <a:lnTo>
                    <a:pt x="248" y="100"/>
                  </a:lnTo>
                  <a:lnTo>
                    <a:pt x="251" y="125"/>
                  </a:lnTo>
                  <a:lnTo>
                    <a:pt x="248" y="150"/>
                  </a:lnTo>
                  <a:lnTo>
                    <a:pt x="240" y="173"/>
                  </a:lnTo>
                  <a:lnTo>
                    <a:pt x="229" y="195"/>
                  </a:lnTo>
                  <a:lnTo>
                    <a:pt x="214" y="213"/>
                  </a:lnTo>
                  <a:lnTo>
                    <a:pt x="195" y="228"/>
                  </a:lnTo>
                  <a:lnTo>
                    <a:pt x="174" y="240"/>
                  </a:lnTo>
                  <a:lnTo>
                    <a:pt x="150" y="247"/>
                  </a:lnTo>
                  <a:lnTo>
                    <a:pt x="125" y="249"/>
                  </a:lnTo>
                  <a:lnTo>
                    <a:pt x="100" y="247"/>
                  </a:lnTo>
                  <a:lnTo>
                    <a:pt x="77" y="240"/>
                  </a:lnTo>
                  <a:lnTo>
                    <a:pt x="55" y="228"/>
                  </a:lnTo>
                  <a:lnTo>
                    <a:pt x="37" y="213"/>
                  </a:lnTo>
                  <a:lnTo>
                    <a:pt x="21" y="195"/>
                  </a:lnTo>
                  <a:lnTo>
                    <a:pt x="10" y="173"/>
                  </a:lnTo>
                  <a:lnTo>
                    <a:pt x="3" y="150"/>
                  </a:lnTo>
                  <a:lnTo>
                    <a:pt x="0" y="125"/>
                  </a:lnTo>
                  <a:lnTo>
                    <a:pt x="3" y="100"/>
                  </a:lnTo>
                  <a:lnTo>
                    <a:pt x="10" y="77"/>
                  </a:lnTo>
                  <a:lnTo>
                    <a:pt x="21" y="55"/>
                  </a:lnTo>
                  <a:lnTo>
                    <a:pt x="37" y="37"/>
                  </a:lnTo>
                  <a:lnTo>
                    <a:pt x="55" y="21"/>
                  </a:lnTo>
                  <a:lnTo>
                    <a:pt x="77" y="9"/>
                  </a:lnTo>
                  <a:lnTo>
                    <a:pt x="100" y="2"/>
                  </a:lnTo>
                  <a:lnTo>
                    <a:pt x="125" y="0"/>
                  </a:lnTo>
                  <a:close/>
                </a:path>
              </a:pathLst>
            </a:custGeom>
            <a:solidFill>
              <a:srgbClr val="908052"/>
            </a:solidFill>
            <a:ln w="0">
              <a:noFill/>
              <a:prstDash val="solid"/>
              <a:round/>
              <a:headEnd/>
              <a:tailEnd/>
            </a:ln>
            <a:extLst>
              <a:ext uri="{91240B29-F687-4f45-9708-019B960494DF}">
                <a14:hiddenLine xmlns="" xmlns:a14="http://schemas.microsoft.com/office/drawing/2010/main" w="0">
                  <a:solidFill>
                    <a:srgbClr val="908052"/>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68" name="Freeform 17"/>
            <p:cNvSpPr>
              <a:spLocks noEditPoints="1"/>
            </p:cNvSpPr>
            <p:nvPr/>
          </p:nvSpPr>
          <p:spPr bwMode="auto">
            <a:xfrm>
              <a:off x="2146803" y="1939352"/>
              <a:ext cx="466282" cy="599283"/>
            </a:xfrm>
            <a:custGeom>
              <a:avLst/>
              <a:gdLst>
                <a:gd name="T0" fmla="*/ 1425 w 2678"/>
                <a:gd name="T1" fmla="*/ 1367 h 3444"/>
                <a:gd name="T2" fmla="*/ 1299 w 2678"/>
                <a:gd name="T3" fmla="*/ 1443 h 3444"/>
                <a:gd name="T4" fmla="*/ 1298 w 2678"/>
                <a:gd name="T5" fmla="*/ 1539 h 3444"/>
                <a:gd name="T6" fmla="*/ 1319 w 2678"/>
                <a:gd name="T7" fmla="*/ 1650 h 3444"/>
                <a:gd name="T8" fmla="*/ 1369 w 2678"/>
                <a:gd name="T9" fmla="*/ 1726 h 3444"/>
                <a:gd name="T10" fmla="*/ 1503 w 2678"/>
                <a:gd name="T11" fmla="*/ 1733 h 3444"/>
                <a:gd name="T12" fmla="*/ 1635 w 2678"/>
                <a:gd name="T13" fmla="*/ 1761 h 3444"/>
                <a:gd name="T14" fmla="*/ 1703 w 2678"/>
                <a:gd name="T15" fmla="*/ 1700 h 3444"/>
                <a:gd name="T16" fmla="*/ 1753 w 2678"/>
                <a:gd name="T17" fmla="*/ 1598 h 3444"/>
                <a:gd name="T18" fmla="*/ 1777 w 2678"/>
                <a:gd name="T19" fmla="*/ 1506 h 3444"/>
                <a:gd name="T20" fmla="*/ 1674 w 2678"/>
                <a:gd name="T21" fmla="*/ 1399 h 3444"/>
                <a:gd name="T22" fmla="*/ 1606 w 2678"/>
                <a:gd name="T23" fmla="*/ 1303 h 3444"/>
                <a:gd name="T24" fmla="*/ 1516 w 2678"/>
                <a:gd name="T25" fmla="*/ 1291 h 3444"/>
                <a:gd name="T26" fmla="*/ 1782 w 2678"/>
                <a:gd name="T27" fmla="*/ 775 h 3444"/>
                <a:gd name="T28" fmla="*/ 1672 w 2678"/>
                <a:gd name="T29" fmla="*/ 839 h 3444"/>
                <a:gd name="T30" fmla="*/ 1668 w 2678"/>
                <a:gd name="T31" fmla="*/ 1035 h 3444"/>
                <a:gd name="T32" fmla="*/ 1643 w 2678"/>
                <a:gd name="T33" fmla="*/ 1190 h 3444"/>
                <a:gd name="T34" fmla="*/ 1715 w 2678"/>
                <a:gd name="T35" fmla="*/ 1284 h 3444"/>
                <a:gd name="T36" fmla="*/ 1871 w 2678"/>
                <a:gd name="T37" fmla="*/ 1299 h 3444"/>
                <a:gd name="T38" fmla="*/ 2062 w 2678"/>
                <a:gd name="T39" fmla="*/ 1345 h 3444"/>
                <a:gd name="T40" fmla="*/ 2152 w 2678"/>
                <a:gd name="T41" fmla="*/ 1256 h 3444"/>
                <a:gd name="T42" fmla="*/ 2236 w 2678"/>
                <a:gd name="T43" fmla="*/ 1133 h 3444"/>
                <a:gd name="T44" fmla="*/ 2260 w 2678"/>
                <a:gd name="T45" fmla="*/ 1014 h 3444"/>
                <a:gd name="T46" fmla="*/ 2141 w 2678"/>
                <a:gd name="T47" fmla="*/ 882 h 3444"/>
                <a:gd name="T48" fmla="*/ 2044 w 2678"/>
                <a:gd name="T49" fmla="*/ 733 h 3444"/>
                <a:gd name="T50" fmla="*/ 1922 w 2678"/>
                <a:gd name="T51" fmla="*/ 726 h 3444"/>
                <a:gd name="T52" fmla="*/ 1101 w 2678"/>
                <a:gd name="T53" fmla="*/ 569 h 3444"/>
                <a:gd name="T54" fmla="*/ 944 w 2678"/>
                <a:gd name="T55" fmla="*/ 518 h 3444"/>
                <a:gd name="T56" fmla="*/ 835 w 2678"/>
                <a:gd name="T57" fmla="*/ 717 h 3444"/>
                <a:gd name="T58" fmla="*/ 684 w 2678"/>
                <a:gd name="T59" fmla="*/ 886 h 3444"/>
                <a:gd name="T60" fmla="*/ 784 w 2678"/>
                <a:gd name="T61" fmla="*/ 1017 h 3444"/>
                <a:gd name="T62" fmla="*/ 796 w 2678"/>
                <a:gd name="T63" fmla="*/ 1217 h 3444"/>
                <a:gd name="T64" fmla="*/ 938 w 2678"/>
                <a:gd name="T65" fmla="*/ 1288 h 3444"/>
                <a:gd name="T66" fmla="*/ 1113 w 2678"/>
                <a:gd name="T67" fmla="*/ 1359 h 3444"/>
                <a:gd name="T68" fmla="*/ 1259 w 2678"/>
                <a:gd name="T69" fmla="*/ 1322 h 3444"/>
                <a:gd name="T70" fmla="*/ 1428 w 2678"/>
                <a:gd name="T71" fmla="*/ 1229 h 3444"/>
                <a:gd name="T72" fmla="*/ 1515 w 2678"/>
                <a:gd name="T73" fmla="*/ 1106 h 3444"/>
                <a:gd name="T74" fmla="*/ 1547 w 2678"/>
                <a:gd name="T75" fmla="*/ 915 h 3444"/>
                <a:gd name="T76" fmla="*/ 1534 w 2678"/>
                <a:gd name="T77" fmla="*/ 765 h 3444"/>
                <a:gd name="T78" fmla="*/ 1408 w 2678"/>
                <a:gd name="T79" fmla="*/ 624 h 3444"/>
                <a:gd name="T80" fmla="*/ 1294 w 2678"/>
                <a:gd name="T81" fmla="*/ 514 h 3444"/>
                <a:gd name="T82" fmla="*/ 1694 w 2678"/>
                <a:gd name="T83" fmla="*/ 43 h 3444"/>
                <a:gd name="T84" fmla="*/ 2202 w 2678"/>
                <a:gd name="T85" fmla="*/ 294 h 3444"/>
                <a:gd name="T86" fmla="*/ 2498 w 2678"/>
                <a:gd name="T87" fmla="*/ 608 h 3444"/>
                <a:gd name="T88" fmla="*/ 2668 w 2678"/>
                <a:gd name="T89" fmla="*/ 1103 h 3444"/>
                <a:gd name="T90" fmla="*/ 2593 w 2678"/>
                <a:gd name="T91" fmla="*/ 1644 h 3444"/>
                <a:gd name="T92" fmla="*/ 2320 w 2678"/>
                <a:gd name="T93" fmla="*/ 2079 h 3444"/>
                <a:gd name="T94" fmla="*/ 2199 w 2678"/>
                <a:gd name="T95" fmla="*/ 2466 h 3444"/>
                <a:gd name="T96" fmla="*/ 1342 w 2678"/>
                <a:gd name="T97" fmla="*/ 3437 h 3444"/>
                <a:gd name="T98" fmla="*/ 1261 w 2678"/>
                <a:gd name="T99" fmla="*/ 3365 h 3444"/>
                <a:gd name="T100" fmla="*/ 1094 w 2678"/>
                <a:gd name="T101" fmla="*/ 2991 h 3444"/>
                <a:gd name="T102" fmla="*/ 875 w 2678"/>
                <a:gd name="T103" fmla="*/ 2819 h 3444"/>
                <a:gd name="T104" fmla="*/ 515 w 2678"/>
                <a:gd name="T105" fmla="*/ 2847 h 3444"/>
                <a:gd name="T106" fmla="*/ 295 w 2678"/>
                <a:gd name="T107" fmla="*/ 2743 h 3444"/>
                <a:gd name="T108" fmla="*/ 229 w 2678"/>
                <a:gd name="T109" fmla="*/ 2333 h 3444"/>
                <a:gd name="T110" fmla="*/ 78 w 2678"/>
                <a:gd name="T111" fmla="*/ 2038 h 3444"/>
                <a:gd name="T112" fmla="*/ 9 w 2678"/>
                <a:gd name="T113" fmla="*/ 1868 h 3444"/>
                <a:gd name="T114" fmla="*/ 120 w 2678"/>
                <a:gd name="T115" fmla="*/ 1642 h 3444"/>
                <a:gd name="T116" fmla="*/ 199 w 2678"/>
                <a:gd name="T117" fmla="*/ 1431 h 3444"/>
                <a:gd name="T118" fmla="*/ 159 w 2678"/>
                <a:gd name="T119" fmla="*/ 934 h 3444"/>
                <a:gd name="T120" fmla="*/ 346 w 2678"/>
                <a:gd name="T121" fmla="*/ 485 h 3444"/>
                <a:gd name="T122" fmla="*/ 913 w 2678"/>
                <a:gd name="T123" fmla="*/ 89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78" h="3444">
                  <a:moveTo>
                    <a:pt x="1509" y="1288"/>
                  </a:moveTo>
                  <a:lnTo>
                    <a:pt x="1500" y="1289"/>
                  </a:lnTo>
                  <a:lnTo>
                    <a:pt x="1432" y="1307"/>
                  </a:lnTo>
                  <a:lnTo>
                    <a:pt x="1424" y="1311"/>
                  </a:lnTo>
                  <a:lnTo>
                    <a:pt x="1419" y="1318"/>
                  </a:lnTo>
                  <a:lnTo>
                    <a:pt x="1416" y="1325"/>
                  </a:lnTo>
                  <a:lnTo>
                    <a:pt x="1416" y="1334"/>
                  </a:lnTo>
                  <a:lnTo>
                    <a:pt x="1425" y="1367"/>
                  </a:lnTo>
                  <a:lnTo>
                    <a:pt x="1408" y="1378"/>
                  </a:lnTo>
                  <a:lnTo>
                    <a:pt x="1392" y="1391"/>
                  </a:lnTo>
                  <a:lnTo>
                    <a:pt x="1364" y="1374"/>
                  </a:lnTo>
                  <a:lnTo>
                    <a:pt x="1356" y="1372"/>
                  </a:lnTo>
                  <a:lnTo>
                    <a:pt x="1347" y="1372"/>
                  </a:lnTo>
                  <a:lnTo>
                    <a:pt x="1340" y="1376"/>
                  </a:lnTo>
                  <a:lnTo>
                    <a:pt x="1334" y="1382"/>
                  </a:lnTo>
                  <a:lnTo>
                    <a:pt x="1299" y="1443"/>
                  </a:lnTo>
                  <a:lnTo>
                    <a:pt x="1296" y="1452"/>
                  </a:lnTo>
                  <a:lnTo>
                    <a:pt x="1297" y="1460"/>
                  </a:lnTo>
                  <a:lnTo>
                    <a:pt x="1300" y="1467"/>
                  </a:lnTo>
                  <a:lnTo>
                    <a:pt x="1306" y="1473"/>
                  </a:lnTo>
                  <a:lnTo>
                    <a:pt x="1336" y="1490"/>
                  </a:lnTo>
                  <a:lnTo>
                    <a:pt x="1333" y="1510"/>
                  </a:lnTo>
                  <a:lnTo>
                    <a:pt x="1331" y="1530"/>
                  </a:lnTo>
                  <a:lnTo>
                    <a:pt x="1298" y="1539"/>
                  </a:lnTo>
                  <a:lnTo>
                    <a:pt x="1291" y="1543"/>
                  </a:lnTo>
                  <a:lnTo>
                    <a:pt x="1285" y="1549"/>
                  </a:lnTo>
                  <a:lnTo>
                    <a:pt x="1282" y="1557"/>
                  </a:lnTo>
                  <a:lnTo>
                    <a:pt x="1282" y="1566"/>
                  </a:lnTo>
                  <a:lnTo>
                    <a:pt x="1301" y="1634"/>
                  </a:lnTo>
                  <a:lnTo>
                    <a:pt x="1305" y="1641"/>
                  </a:lnTo>
                  <a:lnTo>
                    <a:pt x="1312" y="1646"/>
                  </a:lnTo>
                  <a:lnTo>
                    <a:pt x="1319" y="1650"/>
                  </a:lnTo>
                  <a:lnTo>
                    <a:pt x="1327" y="1649"/>
                  </a:lnTo>
                  <a:lnTo>
                    <a:pt x="1360" y="1640"/>
                  </a:lnTo>
                  <a:lnTo>
                    <a:pt x="1371" y="1657"/>
                  </a:lnTo>
                  <a:lnTo>
                    <a:pt x="1385" y="1673"/>
                  </a:lnTo>
                  <a:lnTo>
                    <a:pt x="1368" y="1702"/>
                  </a:lnTo>
                  <a:lnTo>
                    <a:pt x="1365" y="1710"/>
                  </a:lnTo>
                  <a:lnTo>
                    <a:pt x="1366" y="1719"/>
                  </a:lnTo>
                  <a:lnTo>
                    <a:pt x="1369" y="1726"/>
                  </a:lnTo>
                  <a:lnTo>
                    <a:pt x="1377" y="1731"/>
                  </a:lnTo>
                  <a:lnTo>
                    <a:pt x="1437" y="1767"/>
                  </a:lnTo>
                  <a:lnTo>
                    <a:pt x="1446" y="1769"/>
                  </a:lnTo>
                  <a:lnTo>
                    <a:pt x="1454" y="1769"/>
                  </a:lnTo>
                  <a:lnTo>
                    <a:pt x="1461" y="1765"/>
                  </a:lnTo>
                  <a:lnTo>
                    <a:pt x="1467" y="1758"/>
                  </a:lnTo>
                  <a:lnTo>
                    <a:pt x="1483" y="1729"/>
                  </a:lnTo>
                  <a:lnTo>
                    <a:pt x="1503" y="1733"/>
                  </a:lnTo>
                  <a:lnTo>
                    <a:pt x="1524" y="1734"/>
                  </a:lnTo>
                  <a:lnTo>
                    <a:pt x="1533" y="1767"/>
                  </a:lnTo>
                  <a:lnTo>
                    <a:pt x="1537" y="1775"/>
                  </a:lnTo>
                  <a:lnTo>
                    <a:pt x="1543" y="1780"/>
                  </a:lnTo>
                  <a:lnTo>
                    <a:pt x="1551" y="1784"/>
                  </a:lnTo>
                  <a:lnTo>
                    <a:pt x="1560" y="1783"/>
                  </a:lnTo>
                  <a:lnTo>
                    <a:pt x="1627" y="1765"/>
                  </a:lnTo>
                  <a:lnTo>
                    <a:pt x="1635" y="1761"/>
                  </a:lnTo>
                  <a:lnTo>
                    <a:pt x="1641" y="1754"/>
                  </a:lnTo>
                  <a:lnTo>
                    <a:pt x="1644" y="1746"/>
                  </a:lnTo>
                  <a:lnTo>
                    <a:pt x="1643" y="1738"/>
                  </a:lnTo>
                  <a:lnTo>
                    <a:pt x="1634" y="1705"/>
                  </a:lnTo>
                  <a:lnTo>
                    <a:pt x="1651" y="1694"/>
                  </a:lnTo>
                  <a:lnTo>
                    <a:pt x="1667" y="1681"/>
                  </a:lnTo>
                  <a:lnTo>
                    <a:pt x="1695" y="1698"/>
                  </a:lnTo>
                  <a:lnTo>
                    <a:pt x="1703" y="1700"/>
                  </a:lnTo>
                  <a:lnTo>
                    <a:pt x="1712" y="1700"/>
                  </a:lnTo>
                  <a:lnTo>
                    <a:pt x="1719" y="1696"/>
                  </a:lnTo>
                  <a:lnTo>
                    <a:pt x="1725" y="1689"/>
                  </a:lnTo>
                  <a:lnTo>
                    <a:pt x="1760" y="1629"/>
                  </a:lnTo>
                  <a:lnTo>
                    <a:pt x="1763" y="1620"/>
                  </a:lnTo>
                  <a:lnTo>
                    <a:pt x="1762" y="1612"/>
                  </a:lnTo>
                  <a:lnTo>
                    <a:pt x="1759" y="1605"/>
                  </a:lnTo>
                  <a:lnTo>
                    <a:pt x="1753" y="1598"/>
                  </a:lnTo>
                  <a:lnTo>
                    <a:pt x="1723" y="1581"/>
                  </a:lnTo>
                  <a:lnTo>
                    <a:pt x="1728" y="1562"/>
                  </a:lnTo>
                  <a:lnTo>
                    <a:pt x="1729" y="1542"/>
                  </a:lnTo>
                  <a:lnTo>
                    <a:pt x="1761" y="1532"/>
                  </a:lnTo>
                  <a:lnTo>
                    <a:pt x="1768" y="1529"/>
                  </a:lnTo>
                  <a:lnTo>
                    <a:pt x="1775" y="1523"/>
                  </a:lnTo>
                  <a:lnTo>
                    <a:pt x="1777" y="1514"/>
                  </a:lnTo>
                  <a:lnTo>
                    <a:pt x="1777" y="1506"/>
                  </a:lnTo>
                  <a:lnTo>
                    <a:pt x="1758" y="1438"/>
                  </a:lnTo>
                  <a:lnTo>
                    <a:pt x="1755" y="1431"/>
                  </a:lnTo>
                  <a:lnTo>
                    <a:pt x="1749" y="1425"/>
                  </a:lnTo>
                  <a:lnTo>
                    <a:pt x="1740" y="1422"/>
                  </a:lnTo>
                  <a:lnTo>
                    <a:pt x="1732" y="1422"/>
                  </a:lnTo>
                  <a:lnTo>
                    <a:pt x="1699" y="1432"/>
                  </a:lnTo>
                  <a:lnTo>
                    <a:pt x="1688" y="1415"/>
                  </a:lnTo>
                  <a:lnTo>
                    <a:pt x="1674" y="1399"/>
                  </a:lnTo>
                  <a:lnTo>
                    <a:pt x="1691" y="1370"/>
                  </a:lnTo>
                  <a:lnTo>
                    <a:pt x="1694" y="1362"/>
                  </a:lnTo>
                  <a:lnTo>
                    <a:pt x="1693" y="1353"/>
                  </a:lnTo>
                  <a:lnTo>
                    <a:pt x="1690" y="1346"/>
                  </a:lnTo>
                  <a:lnTo>
                    <a:pt x="1684" y="1341"/>
                  </a:lnTo>
                  <a:lnTo>
                    <a:pt x="1622" y="1305"/>
                  </a:lnTo>
                  <a:lnTo>
                    <a:pt x="1614" y="1303"/>
                  </a:lnTo>
                  <a:lnTo>
                    <a:pt x="1606" y="1303"/>
                  </a:lnTo>
                  <a:lnTo>
                    <a:pt x="1598" y="1307"/>
                  </a:lnTo>
                  <a:lnTo>
                    <a:pt x="1592" y="1313"/>
                  </a:lnTo>
                  <a:lnTo>
                    <a:pt x="1576" y="1343"/>
                  </a:lnTo>
                  <a:lnTo>
                    <a:pt x="1556" y="1339"/>
                  </a:lnTo>
                  <a:lnTo>
                    <a:pt x="1535" y="1336"/>
                  </a:lnTo>
                  <a:lnTo>
                    <a:pt x="1526" y="1305"/>
                  </a:lnTo>
                  <a:lnTo>
                    <a:pt x="1522" y="1297"/>
                  </a:lnTo>
                  <a:lnTo>
                    <a:pt x="1516" y="1291"/>
                  </a:lnTo>
                  <a:lnTo>
                    <a:pt x="1509" y="1288"/>
                  </a:lnTo>
                  <a:close/>
                  <a:moveTo>
                    <a:pt x="1904" y="714"/>
                  </a:moveTo>
                  <a:lnTo>
                    <a:pt x="1892" y="715"/>
                  </a:lnTo>
                  <a:lnTo>
                    <a:pt x="1802" y="739"/>
                  </a:lnTo>
                  <a:lnTo>
                    <a:pt x="1793" y="745"/>
                  </a:lnTo>
                  <a:lnTo>
                    <a:pt x="1785" y="753"/>
                  </a:lnTo>
                  <a:lnTo>
                    <a:pt x="1781" y="764"/>
                  </a:lnTo>
                  <a:lnTo>
                    <a:pt x="1782" y="775"/>
                  </a:lnTo>
                  <a:lnTo>
                    <a:pt x="1794" y="818"/>
                  </a:lnTo>
                  <a:lnTo>
                    <a:pt x="1772" y="833"/>
                  </a:lnTo>
                  <a:lnTo>
                    <a:pt x="1751" y="850"/>
                  </a:lnTo>
                  <a:lnTo>
                    <a:pt x="1712" y="828"/>
                  </a:lnTo>
                  <a:lnTo>
                    <a:pt x="1701" y="825"/>
                  </a:lnTo>
                  <a:lnTo>
                    <a:pt x="1690" y="825"/>
                  </a:lnTo>
                  <a:lnTo>
                    <a:pt x="1680" y="831"/>
                  </a:lnTo>
                  <a:lnTo>
                    <a:pt x="1672" y="839"/>
                  </a:lnTo>
                  <a:lnTo>
                    <a:pt x="1626" y="920"/>
                  </a:lnTo>
                  <a:lnTo>
                    <a:pt x="1623" y="930"/>
                  </a:lnTo>
                  <a:lnTo>
                    <a:pt x="1623" y="942"/>
                  </a:lnTo>
                  <a:lnTo>
                    <a:pt x="1628" y="952"/>
                  </a:lnTo>
                  <a:lnTo>
                    <a:pt x="1636" y="959"/>
                  </a:lnTo>
                  <a:lnTo>
                    <a:pt x="1675" y="981"/>
                  </a:lnTo>
                  <a:lnTo>
                    <a:pt x="1670" y="1009"/>
                  </a:lnTo>
                  <a:lnTo>
                    <a:pt x="1668" y="1035"/>
                  </a:lnTo>
                  <a:lnTo>
                    <a:pt x="1625" y="1046"/>
                  </a:lnTo>
                  <a:lnTo>
                    <a:pt x="1614" y="1052"/>
                  </a:lnTo>
                  <a:lnTo>
                    <a:pt x="1607" y="1060"/>
                  </a:lnTo>
                  <a:lnTo>
                    <a:pt x="1604" y="1070"/>
                  </a:lnTo>
                  <a:lnTo>
                    <a:pt x="1605" y="1082"/>
                  </a:lnTo>
                  <a:lnTo>
                    <a:pt x="1629" y="1172"/>
                  </a:lnTo>
                  <a:lnTo>
                    <a:pt x="1634" y="1182"/>
                  </a:lnTo>
                  <a:lnTo>
                    <a:pt x="1643" y="1190"/>
                  </a:lnTo>
                  <a:lnTo>
                    <a:pt x="1653" y="1193"/>
                  </a:lnTo>
                  <a:lnTo>
                    <a:pt x="1665" y="1192"/>
                  </a:lnTo>
                  <a:lnTo>
                    <a:pt x="1707" y="1180"/>
                  </a:lnTo>
                  <a:lnTo>
                    <a:pt x="1722" y="1202"/>
                  </a:lnTo>
                  <a:lnTo>
                    <a:pt x="1740" y="1223"/>
                  </a:lnTo>
                  <a:lnTo>
                    <a:pt x="1718" y="1262"/>
                  </a:lnTo>
                  <a:lnTo>
                    <a:pt x="1714" y="1273"/>
                  </a:lnTo>
                  <a:lnTo>
                    <a:pt x="1715" y="1284"/>
                  </a:lnTo>
                  <a:lnTo>
                    <a:pt x="1720" y="1293"/>
                  </a:lnTo>
                  <a:lnTo>
                    <a:pt x="1729" y="1302"/>
                  </a:lnTo>
                  <a:lnTo>
                    <a:pt x="1809" y="1348"/>
                  </a:lnTo>
                  <a:lnTo>
                    <a:pt x="1820" y="1352"/>
                  </a:lnTo>
                  <a:lnTo>
                    <a:pt x="1831" y="1351"/>
                  </a:lnTo>
                  <a:lnTo>
                    <a:pt x="1841" y="1346"/>
                  </a:lnTo>
                  <a:lnTo>
                    <a:pt x="1849" y="1337"/>
                  </a:lnTo>
                  <a:lnTo>
                    <a:pt x="1871" y="1299"/>
                  </a:lnTo>
                  <a:lnTo>
                    <a:pt x="1897" y="1304"/>
                  </a:lnTo>
                  <a:lnTo>
                    <a:pt x="1925" y="1306"/>
                  </a:lnTo>
                  <a:lnTo>
                    <a:pt x="1936" y="1349"/>
                  </a:lnTo>
                  <a:lnTo>
                    <a:pt x="1941" y="1359"/>
                  </a:lnTo>
                  <a:lnTo>
                    <a:pt x="1950" y="1367"/>
                  </a:lnTo>
                  <a:lnTo>
                    <a:pt x="1960" y="1370"/>
                  </a:lnTo>
                  <a:lnTo>
                    <a:pt x="1972" y="1369"/>
                  </a:lnTo>
                  <a:lnTo>
                    <a:pt x="2062" y="1345"/>
                  </a:lnTo>
                  <a:lnTo>
                    <a:pt x="2071" y="1340"/>
                  </a:lnTo>
                  <a:lnTo>
                    <a:pt x="2079" y="1332"/>
                  </a:lnTo>
                  <a:lnTo>
                    <a:pt x="2083" y="1322"/>
                  </a:lnTo>
                  <a:lnTo>
                    <a:pt x="2082" y="1310"/>
                  </a:lnTo>
                  <a:lnTo>
                    <a:pt x="2070" y="1267"/>
                  </a:lnTo>
                  <a:lnTo>
                    <a:pt x="2092" y="1252"/>
                  </a:lnTo>
                  <a:lnTo>
                    <a:pt x="2113" y="1234"/>
                  </a:lnTo>
                  <a:lnTo>
                    <a:pt x="2152" y="1256"/>
                  </a:lnTo>
                  <a:lnTo>
                    <a:pt x="2162" y="1260"/>
                  </a:lnTo>
                  <a:lnTo>
                    <a:pt x="2174" y="1259"/>
                  </a:lnTo>
                  <a:lnTo>
                    <a:pt x="2183" y="1254"/>
                  </a:lnTo>
                  <a:lnTo>
                    <a:pt x="2191" y="1245"/>
                  </a:lnTo>
                  <a:lnTo>
                    <a:pt x="2238" y="1165"/>
                  </a:lnTo>
                  <a:lnTo>
                    <a:pt x="2241" y="1154"/>
                  </a:lnTo>
                  <a:lnTo>
                    <a:pt x="2241" y="1143"/>
                  </a:lnTo>
                  <a:lnTo>
                    <a:pt x="2236" y="1133"/>
                  </a:lnTo>
                  <a:lnTo>
                    <a:pt x="2227" y="1126"/>
                  </a:lnTo>
                  <a:lnTo>
                    <a:pt x="2189" y="1103"/>
                  </a:lnTo>
                  <a:lnTo>
                    <a:pt x="2194" y="1077"/>
                  </a:lnTo>
                  <a:lnTo>
                    <a:pt x="2196" y="1049"/>
                  </a:lnTo>
                  <a:lnTo>
                    <a:pt x="2239" y="1038"/>
                  </a:lnTo>
                  <a:lnTo>
                    <a:pt x="2248" y="1033"/>
                  </a:lnTo>
                  <a:lnTo>
                    <a:pt x="2256" y="1024"/>
                  </a:lnTo>
                  <a:lnTo>
                    <a:pt x="2260" y="1014"/>
                  </a:lnTo>
                  <a:lnTo>
                    <a:pt x="2259" y="1002"/>
                  </a:lnTo>
                  <a:lnTo>
                    <a:pt x="2235" y="913"/>
                  </a:lnTo>
                  <a:lnTo>
                    <a:pt x="2229" y="903"/>
                  </a:lnTo>
                  <a:lnTo>
                    <a:pt x="2221" y="896"/>
                  </a:lnTo>
                  <a:lnTo>
                    <a:pt x="2211" y="891"/>
                  </a:lnTo>
                  <a:lnTo>
                    <a:pt x="2199" y="892"/>
                  </a:lnTo>
                  <a:lnTo>
                    <a:pt x="2156" y="904"/>
                  </a:lnTo>
                  <a:lnTo>
                    <a:pt x="2141" y="882"/>
                  </a:lnTo>
                  <a:lnTo>
                    <a:pt x="2124" y="861"/>
                  </a:lnTo>
                  <a:lnTo>
                    <a:pt x="2146" y="822"/>
                  </a:lnTo>
                  <a:lnTo>
                    <a:pt x="2150" y="812"/>
                  </a:lnTo>
                  <a:lnTo>
                    <a:pt x="2149" y="800"/>
                  </a:lnTo>
                  <a:lnTo>
                    <a:pt x="2144" y="791"/>
                  </a:lnTo>
                  <a:lnTo>
                    <a:pt x="2135" y="783"/>
                  </a:lnTo>
                  <a:lnTo>
                    <a:pt x="2054" y="736"/>
                  </a:lnTo>
                  <a:lnTo>
                    <a:pt x="2044" y="733"/>
                  </a:lnTo>
                  <a:lnTo>
                    <a:pt x="2032" y="734"/>
                  </a:lnTo>
                  <a:lnTo>
                    <a:pt x="2023" y="738"/>
                  </a:lnTo>
                  <a:lnTo>
                    <a:pt x="2015" y="747"/>
                  </a:lnTo>
                  <a:lnTo>
                    <a:pt x="1993" y="786"/>
                  </a:lnTo>
                  <a:lnTo>
                    <a:pt x="1966" y="780"/>
                  </a:lnTo>
                  <a:lnTo>
                    <a:pt x="1939" y="778"/>
                  </a:lnTo>
                  <a:lnTo>
                    <a:pt x="1928" y="735"/>
                  </a:lnTo>
                  <a:lnTo>
                    <a:pt x="1922" y="726"/>
                  </a:lnTo>
                  <a:lnTo>
                    <a:pt x="1914" y="719"/>
                  </a:lnTo>
                  <a:lnTo>
                    <a:pt x="1904" y="714"/>
                  </a:lnTo>
                  <a:close/>
                  <a:moveTo>
                    <a:pt x="1148" y="481"/>
                  </a:moveTo>
                  <a:lnTo>
                    <a:pt x="1137" y="484"/>
                  </a:lnTo>
                  <a:lnTo>
                    <a:pt x="1126" y="490"/>
                  </a:lnTo>
                  <a:lnTo>
                    <a:pt x="1119" y="500"/>
                  </a:lnTo>
                  <a:lnTo>
                    <a:pt x="1114" y="511"/>
                  </a:lnTo>
                  <a:lnTo>
                    <a:pt x="1101" y="569"/>
                  </a:lnTo>
                  <a:lnTo>
                    <a:pt x="1064" y="573"/>
                  </a:lnTo>
                  <a:lnTo>
                    <a:pt x="1029" y="581"/>
                  </a:lnTo>
                  <a:lnTo>
                    <a:pt x="997" y="531"/>
                  </a:lnTo>
                  <a:lnTo>
                    <a:pt x="989" y="522"/>
                  </a:lnTo>
                  <a:lnTo>
                    <a:pt x="979" y="515"/>
                  </a:lnTo>
                  <a:lnTo>
                    <a:pt x="967" y="512"/>
                  </a:lnTo>
                  <a:lnTo>
                    <a:pt x="955" y="513"/>
                  </a:lnTo>
                  <a:lnTo>
                    <a:pt x="944" y="518"/>
                  </a:lnTo>
                  <a:lnTo>
                    <a:pt x="838" y="586"/>
                  </a:lnTo>
                  <a:lnTo>
                    <a:pt x="829" y="593"/>
                  </a:lnTo>
                  <a:lnTo>
                    <a:pt x="823" y="603"/>
                  </a:lnTo>
                  <a:lnTo>
                    <a:pt x="820" y="615"/>
                  </a:lnTo>
                  <a:lnTo>
                    <a:pt x="821" y="627"/>
                  </a:lnTo>
                  <a:lnTo>
                    <a:pt x="827" y="639"/>
                  </a:lnTo>
                  <a:lnTo>
                    <a:pt x="858" y="689"/>
                  </a:lnTo>
                  <a:lnTo>
                    <a:pt x="835" y="717"/>
                  </a:lnTo>
                  <a:lnTo>
                    <a:pt x="816" y="748"/>
                  </a:lnTo>
                  <a:lnTo>
                    <a:pt x="759" y="735"/>
                  </a:lnTo>
                  <a:lnTo>
                    <a:pt x="746" y="734"/>
                  </a:lnTo>
                  <a:lnTo>
                    <a:pt x="734" y="737"/>
                  </a:lnTo>
                  <a:lnTo>
                    <a:pt x="724" y="744"/>
                  </a:lnTo>
                  <a:lnTo>
                    <a:pt x="717" y="753"/>
                  </a:lnTo>
                  <a:lnTo>
                    <a:pt x="711" y="765"/>
                  </a:lnTo>
                  <a:lnTo>
                    <a:pt x="684" y="886"/>
                  </a:lnTo>
                  <a:lnTo>
                    <a:pt x="683" y="899"/>
                  </a:lnTo>
                  <a:lnTo>
                    <a:pt x="686" y="910"/>
                  </a:lnTo>
                  <a:lnTo>
                    <a:pt x="693" y="920"/>
                  </a:lnTo>
                  <a:lnTo>
                    <a:pt x="702" y="928"/>
                  </a:lnTo>
                  <a:lnTo>
                    <a:pt x="713" y="932"/>
                  </a:lnTo>
                  <a:lnTo>
                    <a:pt x="771" y="946"/>
                  </a:lnTo>
                  <a:lnTo>
                    <a:pt x="775" y="981"/>
                  </a:lnTo>
                  <a:lnTo>
                    <a:pt x="784" y="1017"/>
                  </a:lnTo>
                  <a:lnTo>
                    <a:pt x="733" y="1048"/>
                  </a:lnTo>
                  <a:lnTo>
                    <a:pt x="724" y="1057"/>
                  </a:lnTo>
                  <a:lnTo>
                    <a:pt x="718" y="1067"/>
                  </a:lnTo>
                  <a:lnTo>
                    <a:pt x="716" y="1079"/>
                  </a:lnTo>
                  <a:lnTo>
                    <a:pt x="717" y="1090"/>
                  </a:lnTo>
                  <a:lnTo>
                    <a:pt x="721" y="1102"/>
                  </a:lnTo>
                  <a:lnTo>
                    <a:pt x="788" y="1208"/>
                  </a:lnTo>
                  <a:lnTo>
                    <a:pt x="796" y="1217"/>
                  </a:lnTo>
                  <a:lnTo>
                    <a:pt x="806" y="1223"/>
                  </a:lnTo>
                  <a:lnTo>
                    <a:pt x="817" y="1225"/>
                  </a:lnTo>
                  <a:lnTo>
                    <a:pt x="830" y="1224"/>
                  </a:lnTo>
                  <a:lnTo>
                    <a:pt x="841" y="1220"/>
                  </a:lnTo>
                  <a:lnTo>
                    <a:pt x="892" y="1188"/>
                  </a:lnTo>
                  <a:lnTo>
                    <a:pt x="920" y="1211"/>
                  </a:lnTo>
                  <a:lnTo>
                    <a:pt x="950" y="1230"/>
                  </a:lnTo>
                  <a:lnTo>
                    <a:pt x="938" y="1288"/>
                  </a:lnTo>
                  <a:lnTo>
                    <a:pt x="937" y="1300"/>
                  </a:lnTo>
                  <a:lnTo>
                    <a:pt x="940" y="1312"/>
                  </a:lnTo>
                  <a:lnTo>
                    <a:pt x="946" y="1322"/>
                  </a:lnTo>
                  <a:lnTo>
                    <a:pt x="955" y="1329"/>
                  </a:lnTo>
                  <a:lnTo>
                    <a:pt x="967" y="1334"/>
                  </a:lnTo>
                  <a:lnTo>
                    <a:pt x="1089" y="1362"/>
                  </a:lnTo>
                  <a:lnTo>
                    <a:pt x="1101" y="1363"/>
                  </a:lnTo>
                  <a:lnTo>
                    <a:pt x="1113" y="1359"/>
                  </a:lnTo>
                  <a:lnTo>
                    <a:pt x="1122" y="1353"/>
                  </a:lnTo>
                  <a:lnTo>
                    <a:pt x="1130" y="1344"/>
                  </a:lnTo>
                  <a:lnTo>
                    <a:pt x="1135" y="1332"/>
                  </a:lnTo>
                  <a:lnTo>
                    <a:pt x="1148" y="1275"/>
                  </a:lnTo>
                  <a:lnTo>
                    <a:pt x="1184" y="1270"/>
                  </a:lnTo>
                  <a:lnTo>
                    <a:pt x="1219" y="1262"/>
                  </a:lnTo>
                  <a:lnTo>
                    <a:pt x="1251" y="1312"/>
                  </a:lnTo>
                  <a:lnTo>
                    <a:pt x="1259" y="1322"/>
                  </a:lnTo>
                  <a:lnTo>
                    <a:pt x="1270" y="1328"/>
                  </a:lnTo>
                  <a:lnTo>
                    <a:pt x="1281" y="1331"/>
                  </a:lnTo>
                  <a:lnTo>
                    <a:pt x="1293" y="1330"/>
                  </a:lnTo>
                  <a:lnTo>
                    <a:pt x="1304" y="1325"/>
                  </a:lnTo>
                  <a:lnTo>
                    <a:pt x="1410" y="1258"/>
                  </a:lnTo>
                  <a:lnTo>
                    <a:pt x="1420" y="1251"/>
                  </a:lnTo>
                  <a:lnTo>
                    <a:pt x="1426" y="1240"/>
                  </a:lnTo>
                  <a:lnTo>
                    <a:pt x="1428" y="1229"/>
                  </a:lnTo>
                  <a:lnTo>
                    <a:pt x="1427" y="1216"/>
                  </a:lnTo>
                  <a:lnTo>
                    <a:pt x="1423" y="1204"/>
                  </a:lnTo>
                  <a:lnTo>
                    <a:pt x="1390" y="1154"/>
                  </a:lnTo>
                  <a:lnTo>
                    <a:pt x="1413" y="1126"/>
                  </a:lnTo>
                  <a:lnTo>
                    <a:pt x="1432" y="1096"/>
                  </a:lnTo>
                  <a:lnTo>
                    <a:pt x="1491" y="1108"/>
                  </a:lnTo>
                  <a:lnTo>
                    <a:pt x="1503" y="1109"/>
                  </a:lnTo>
                  <a:lnTo>
                    <a:pt x="1515" y="1106"/>
                  </a:lnTo>
                  <a:lnTo>
                    <a:pt x="1524" y="1100"/>
                  </a:lnTo>
                  <a:lnTo>
                    <a:pt x="1533" y="1091"/>
                  </a:lnTo>
                  <a:lnTo>
                    <a:pt x="1537" y="1080"/>
                  </a:lnTo>
                  <a:lnTo>
                    <a:pt x="1564" y="957"/>
                  </a:lnTo>
                  <a:lnTo>
                    <a:pt x="1565" y="946"/>
                  </a:lnTo>
                  <a:lnTo>
                    <a:pt x="1562" y="933"/>
                  </a:lnTo>
                  <a:lnTo>
                    <a:pt x="1556" y="924"/>
                  </a:lnTo>
                  <a:lnTo>
                    <a:pt x="1547" y="915"/>
                  </a:lnTo>
                  <a:lnTo>
                    <a:pt x="1536" y="911"/>
                  </a:lnTo>
                  <a:lnTo>
                    <a:pt x="1477" y="898"/>
                  </a:lnTo>
                  <a:lnTo>
                    <a:pt x="1473" y="862"/>
                  </a:lnTo>
                  <a:lnTo>
                    <a:pt x="1465" y="826"/>
                  </a:lnTo>
                  <a:lnTo>
                    <a:pt x="1516" y="795"/>
                  </a:lnTo>
                  <a:lnTo>
                    <a:pt x="1524" y="787"/>
                  </a:lnTo>
                  <a:lnTo>
                    <a:pt x="1531" y="776"/>
                  </a:lnTo>
                  <a:lnTo>
                    <a:pt x="1534" y="765"/>
                  </a:lnTo>
                  <a:lnTo>
                    <a:pt x="1533" y="753"/>
                  </a:lnTo>
                  <a:lnTo>
                    <a:pt x="1527" y="742"/>
                  </a:lnTo>
                  <a:lnTo>
                    <a:pt x="1461" y="636"/>
                  </a:lnTo>
                  <a:lnTo>
                    <a:pt x="1453" y="626"/>
                  </a:lnTo>
                  <a:lnTo>
                    <a:pt x="1443" y="620"/>
                  </a:lnTo>
                  <a:lnTo>
                    <a:pt x="1431" y="618"/>
                  </a:lnTo>
                  <a:lnTo>
                    <a:pt x="1419" y="619"/>
                  </a:lnTo>
                  <a:lnTo>
                    <a:pt x="1408" y="624"/>
                  </a:lnTo>
                  <a:lnTo>
                    <a:pt x="1357" y="656"/>
                  </a:lnTo>
                  <a:lnTo>
                    <a:pt x="1328" y="633"/>
                  </a:lnTo>
                  <a:lnTo>
                    <a:pt x="1298" y="614"/>
                  </a:lnTo>
                  <a:lnTo>
                    <a:pt x="1312" y="555"/>
                  </a:lnTo>
                  <a:lnTo>
                    <a:pt x="1312" y="544"/>
                  </a:lnTo>
                  <a:lnTo>
                    <a:pt x="1309" y="532"/>
                  </a:lnTo>
                  <a:lnTo>
                    <a:pt x="1302" y="522"/>
                  </a:lnTo>
                  <a:lnTo>
                    <a:pt x="1294" y="514"/>
                  </a:lnTo>
                  <a:lnTo>
                    <a:pt x="1282" y="509"/>
                  </a:lnTo>
                  <a:lnTo>
                    <a:pt x="1160" y="482"/>
                  </a:lnTo>
                  <a:lnTo>
                    <a:pt x="1148" y="481"/>
                  </a:lnTo>
                  <a:close/>
                  <a:moveTo>
                    <a:pt x="1370" y="0"/>
                  </a:moveTo>
                  <a:lnTo>
                    <a:pt x="1455" y="3"/>
                  </a:lnTo>
                  <a:lnTo>
                    <a:pt x="1537" y="12"/>
                  </a:lnTo>
                  <a:lnTo>
                    <a:pt x="1618" y="25"/>
                  </a:lnTo>
                  <a:lnTo>
                    <a:pt x="1694" y="43"/>
                  </a:lnTo>
                  <a:lnTo>
                    <a:pt x="1768" y="65"/>
                  </a:lnTo>
                  <a:lnTo>
                    <a:pt x="1840" y="90"/>
                  </a:lnTo>
                  <a:lnTo>
                    <a:pt x="1909" y="119"/>
                  </a:lnTo>
                  <a:lnTo>
                    <a:pt x="1974" y="151"/>
                  </a:lnTo>
                  <a:lnTo>
                    <a:pt x="2037" y="184"/>
                  </a:lnTo>
                  <a:lnTo>
                    <a:pt x="2095" y="220"/>
                  </a:lnTo>
                  <a:lnTo>
                    <a:pt x="2151" y="257"/>
                  </a:lnTo>
                  <a:lnTo>
                    <a:pt x="2202" y="294"/>
                  </a:lnTo>
                  <a:lnTo>
                    <a:pt x="2250" y="332"/>
                  </a:lnTo>
                  <a:lnTo>
                    <a:pt x="2294" y="370"/>
                  </a:lnTo>
                  <a:lnTo>
                    <a:pt x="2334" y="407"/>
                  </a:lnTo>
                  <a:lnTo>
                    <a:pt x="2371" y="443"/>
                  </a:lnTo>
                  <a:lnTo>
                    <a:pt x="2402" y="478"/>
                  </a:lnTo>
                  <a:lnTo>
                    <a:pt x="2431" y="511"/>
                  </a:lnTo>
                  <a:lnTo>
                    <a:pt x="2465" y="557"/>
                  </a:lnTo>
                  <a:lnTo>
                    <a:pt x="2498" y="608"/>
                  </a:lnTo>
                  <a:lnTo>
                    <a:pt x="2528" y="661"/>
                  </a:lnTo>
                  <a:lnTo>
                    <a:pt x="2557" y="717"/>
                  </a:lnTo>
                  <a:lnTo>
                    <a:pt x="2584" y="777"/>
                  </a:lnTo>
                  <a:lnTo>
                    <a:pt x="2607" y="839"/>
                  </a:lnTo>
                  <a:lnTo>
                    <a:pt x="2628" y="903"/>
                  </a:lnTo>
                  <a:lnTo>
                    <a:pt x="2644" y="968"/>
                  </a:lnTo>
                  <a:lnTo>
                    <a:pt x="2659" y="1035"/>
                  </a:lnTo>
                  <a:lnTo>
                    <a:pt x="2668" y="1103"/>
                  </a:lnTo>
                  <a:lnTo>
                    <a:pt x="2676" y="1172"/>
                  </a:lnTo>
                  <a:lnTo>
                    <a:pt x="2678" y="1241"/>
                  </a:lnTo>
                  <a:lnTo>
                    <a:pt x="2676" y="1310"/>
                  </a:lnTo>
                  <a:lnTo>
                    <a:pt x="2669" y="1379"/>
                  </a:lnTo>
                  <a:lnTo>
                    <a:pt x="2658" y="1447"/>
                  </a:lnTo>
                  <a:lnTo>
                    <a:pt x="2641" y="1514"/>
                  </a:lnTo>
                  <a:lnTo>
                    <a:pt x="2620" y="1580"/>
                  </a:lnTo>
                  <a:lnTo>
                    <a:pt x="2593" y="1644"/>
                  </a:lnTo>
                  <a:lnTo>
                    <a:pt x="2560" y="1707"/>
                  </a:lnTo>
                  <a:lnTo>
                    <a:pt x="2523" y="1770"/>
                  </a:lnTo>
                  <a:lnTo>
                    <a:pt x="2481" y="1834"/>
                  </a:lnTo>
                  <a:lnTo>
                    <a:pt x="2437" y="1899"/>
                  </a:lnTo>
                  <a:lnTo>
                    <a:pt x="2406" y="1943"/>
                  </a:lnTo>
                  <a:lnTo>
                    <a:pt x="2377" y="1988"/>
                  </a:lnTo>
                  <a:lnTo>
                    <a:pt x="2348" y="2033"/>
                  </a:lnTo>
                  <a:lnTo>
                    <a:pt x="2320" y="2079"/>
                  </a:lnTo>
                  <a:lnTo>
                    <a:pt x="2293" y="2126"/>
                  </a:lnTo>
                  <a:lnTo>
                    <a:pt x="2268" y="2173"/>
                  </a:lnTo>
                  <a:lnTo>
                    <a:pt x="2247" y="2221"/>
                  </a:lnTo>
                  <a:lnTo>
                    <a:pt x="2228" y="2270"/>
                  </a:lnTo>
                  <a:lnTo>
                    <a:pt x="2214" y="2318"/>
                  </a:lnTo>
                  <a:lnTo>
                    <a:pt x="2204" y="2367"/>
                  </a:lnTo>
                  <a:lnTo>
                    <a:pt x="2198" y="2417"/>
                  </a:lnTo>
                  <a:lnTo>
                    <a:pt x="2199" y="2466"/>
                  </a:lnTo>
                  <a:lnTo>
                    <a:pt x="2204" y="2517"/>
                  </a:lnTo>
                  <a:lnTo>
                    <a:pt x="2218" y="2567"/>
                  </a:lnTo>
                  <a:lnTo>
                    <a:pt x="2220" y="2581"/>
                  </a:lnTo>
                  <a:lnTo>
                    <a:pt x="2218" y="2593"/>
                  </a:lnTo>
                  <a:lnTo>
                    <a:pt x="2214" y="2606"/>
                  </a:lnTo>
                  <a:lnTo>
                    <a:pt x="2205" y="2616"/>
                  </a:lnTo>
                  <a:lnTo>
                    <a:pt x="1353" y="3430"/>
                  </a:lnTo>
                  <a:lnTo>
                    <a:pt x="1342" y="3437"/>
                  </a:lnTo>
                  <a:lnTo>
                    <a:pt x="1332" y="3441"/>
                  </a:lnTo>
                  <a:lnTo>
                    <a:pt x="1319" y="3444"/>
                  </a:lnTo>
                  <a:lnTo>
                    <a:pt x="1313" y="3442"/>
                  </a:lnTo>
                  <a:lnTo>
                    <a:pt x="1306" y="3441"/>
                  </a:lnTo>
                  <a:lnTo>
                    <a:pt x="1292" y="3434"/>
                  </a:lnTo>
                  <a:lnTo>
                    <a:pt x="1280" y="3423"/>
                  </a:lnTo>
                  <a:lnTo>
                    <a:pt x="1273" y="3407"/>
                  </a:lnTo>
                  <a:lnTo>
                    <a:pt x="1261" y="3365"/>
                  </a:lnTo>
                  <a:lnTo>
                    <a:pt x="1248" y="3321"/>
                  </a:lnTo>
                  <a:lnTo>
                    <a:pt x="1231" y="3274"/>
                  </a:lnTo>
                  <a:lnTo>
                    <a:pt x="1212" y="3226"/>
                  </a:lnTo>
                  <a:lnTo>
                    <a:pt x="1192" y="3176"/>
                  </a:lnTo>
                  <a:lnTo>
                    <a:pt x="1170" y="3128"/>
                  </a:lnTo>
                  <a:lnTo>
                    <a:pt x="1146" y="3080"/>
                  </a:lnTo>
                  <a:lnTo>
                    <a:pt x="1121" y="3035"/>
                  </a:lnTo>
                  <a:lnTo>
                    <a:pt x="1094" y="2991"/>
                  </a:lnTo>
                  <a:lnTo>
                    <a:pt x="1065" y="2951"/>
                  </a:lnTo>
                  <a:lnTo>
                    <a:pt x="1036" y="2915"/>
                  </a:lnTo>
                  <a:lnTo>
                    <a:pt x="1006" y="2883"/>
                  </a:lnTo>
                  <a:lnTo>
                    <a:pt x="974" y="2857"/>
                  </a:lnTo>
                  <a:lnTo>
                    <a:pt x="942" y="2837"/>
                  </a:lnTo>
                  <a:lnTo>
                    <a:pt x="909" y="2825"/>
                  </a:lnTo>
                  <a:lnTo>
                    <a:pt x="894" y="2821"/>
                  </a:lnTo>
                  <a:lnTo>
                    <a:pt x="875" y="2819"/>
                  </a:lnTo>
                  <a:lnTo>
                    <a:pt x="854" y="2819"/>
                  </a:lnTo>
                  <a:lnTo>
                    <a:pt x="821" y="2820"/>
                  </a:lnTo>
                  <a:lnTo>
                    <a:pt x="785" y="2822"/>
                  </a:lnTo>
                  <a:lnTo>
                    <a:pt x="747" y="2827"/>
                  </a:lnTo>
                  <a:lnTo>
                    <a:pt x="706" y="2831"/>
                  </a:lnTo>
                  <a:lnTo>
                    <a:pt x="642" y="2838"/>
                  </a:lnTo>
                  <a:lnTo>
                    <a:pt x="578" y="2844"/>
                  </a:lnTo>
                  <a:lnTo>
                    <a:pt x="515" y="2847"/>
                  </a:lnTo>
                  <a:lnTo>
                    <a:pt x="471" y="2844"/>
                  </a:lnTo>
                  <a:lnTo>
                    <a:pt x="433" y="2840"/>
                  </a:lnTo>
                  <a:lnTo>
                    <a:pt x="398" y="2832"/>
                  </a:lnTo>
                  <a:lnTo>
                    <a:pt x="369" y="2820"/>
                  </a:lnTo>
                  <a:lnTo>
                    <a:pt x="344" y="2806"/>
                  </a:lnTo>
                  <a:lnTo>
                    <a:pt x="323" y="2788"/>
                  </a:lnTo>
                  <a:lnTo>
                    <a:pt x="307" y="2767"/>
                  </a:lnTo>
                  <a:lnTo>
                    <a:pt x="295" y="2743"/>
                  </a:lnTo>
                  <a:lnTo>
                    <a:pt x="288" y="2716"/>
                  </a:lnTo>
                  <a:lnTo>
                    <a:pt x="277" y="2638"/>
                  </a:lnTo>
                  <a:lnTo>
                    <a:pt x="266" y="2561"/>
                  </a:lnTo>
                  <a:lnTo>
                    <a:pt x="260" y="2515"/>
                  </a:lnTo>
                  <a:lnTo>
                    <a:pt x="254" y="2469"/>
                  </a:lnTo>
                  <a:lnTo>
                    <a:pt x="246" y="2423"/>
                  </a:lnTo>
                  <a:lnTo>
                    <a:pt x="239" y="2377"/>
                  </a:lnTo>
                  <a:lnTo>
                    <a:pt x="229" y="2333"/>
                  </a:lnTo>
                  <a:lnTo>
                    <a:pt x="219" y="2290"/>
                  </a:lnTo>
                  <a:lnTo>
                    <a:pt x="206" y="2249"/>
                  </a:lnTo>
                  <a:lnTo>
                    <a:pt x="192" y="2208"/>
                  </a:lnTo>
                  <a:lnTo>
                    <a:pt x="175" y="2169"/>
                  </a:lnTo>
                  <a:lnTo>
                    <a:pt x="156" y="2133"/>
                  </a:lnTo>
                  <a:lnTo>
                    <a:pt x="133" y="2099"/>
                  </a:lnTo>
                  <a:lnTo>
                    <a:pt x="107" y="2067"/>
                  </a:lnTo>
                  <a:lnTo>
                    <a:pt x="78" y="2038"/>
                  </a:lnTo>
                  <a:lnTo>
                    <a:pt x="44" y="2013"/>
                  </a:lnTo>
                  <a:lnTo>
                    <a:pt x="26" y="1997"/>
                  </a:lnTo>
                  <a:lnTo>
                    <a:pt x="14" y="1980"/>
                  </a:lnTo>
                  <a:lnTo>
                    <a:pt x="5" y="1961"/>
                  </a:lnTo>
                  <a:lnTo>
                    <a:pt x="1" y="1940"/>
                  </a:lnTo>
                  <a:lnTo>
                    <a:pt x="0" y="1918"/>
                  </a:lnTo>
                  <a:lnTo>
                    <a:pt x="3" y="1894"/>
                  </a:lnTo>
                  <a:lnTo>
                    <a:pt x="9" y="1868"/>
                  </a:lnTo>
                  <a:lnTo>
                    <a:pt x="18" y="1842"/>
                  </a:lnTo>
                  <a:lnTo>
                    <a:pt x="28" y="1815"/>
                  </a:lnTo>
                  <a:lnTo>
                    <a:pt x="42" y="1788"/>
                  </a:lnTo>
                  <a:lnTo>
                    <a:pt x="56" y="1760"/>
                  </a:lnTo>
                  <a:lnTo>
                    <a:pt x="71" y="1730"/>
                  </a:lnTo>
                  <a:lnTo>
                    <a:pt x="87" y="1702"/>
                  </a:lnTo>
                  <a:lnTo>
                    <a:pt x="104" y="1673"/>
                  </a:lnTo>
                  <a:lnTo>
                    <a:pt x="120" y="1642"/>
                  </a:lnTo>
                  <a:lnTo>
                    <a:pt x="137" y="1613"/>
                  </a:lnTo>
                  <a:lnTo>
                    <a:pt x="153" y="1584"/>
                  </a:lnTo>
                  <a:lnTo>
                    <a:pt x="167" y="1554"/>
                  </a:lnTo>
                  <a:lnTo>
                    <a:pt x="179" y="1527"/>
                  </a:lnTo>
                  <a:lnTo>
                    <a:pt x="189" y="1500"/>
                  </a:lnTo>
                  <a:lnTo>
                    <a:pt x="196" y="1475"/>
                  </a:lnTo>
                  <a:lnTo>
                    <a:pt x="199" y="1452"/>
                  </a:lnTo>
                  <a:lnTo>
                    <a:pt x="199" y="1431"/>
                  </a:lnTo>
                  <a:lnTo>
                    <a:pt x="190" y="1364"/>
                  </a:lnTo>
                  <a:lnTo>
                    <a:pt x="181" y="1299"/>
                  </a:lnTo>
                  <a:lnTo>
                    <a:pt x="173" y="1235"/>
                  </a:lnTo>
                  <a:lnTo>
                    <a:pt x="166" y="1172"/>
                  </a:lnTo>
                  <a:lnTo>
                    <a:pt x="160" y="1111"/>
                  </a:lnTo>
                  <a:lnTo>
                    <a:pt x="157" y="1052"/>
                  </a:lnTo>
                  <a:lnTo>
                    <a:pt x="156" y="993"/>
                  </a:lnTo>
                  <a:lnTo>
                    <a:pt x="159" y="934"/>
                  </a:lnTo>
                  <a:lnTo>
                    <a:pt x="164" y="877"/>
                  </a:lnTo>
                  <a:lnTo>
                    <a:pt x="175" y="820"/>
                  </a:lnTo>
                  <a:lnTo>
                    <a:pt x="190" y="765"/>
                  </a:lnTo>
                  <a:lnTo>
                    <a:pt x="208" y="708"/>
                  </a:lnTo>
                  <a:lnTo>
                    <a:pt x="234" y="653"/>
                  </a:lnTo>
                  <a:lnTo>
                    <a:pt x="264" y="597"/>
                  </a:lnTo>
                  <a:lnTo>
                    <a:pt x="302" y="542"/>
                  </a:lnTo>
                  <a:lnTo>
                    <a:pt x="346" y="485"/>
                  </a:lnTo>
                  <a:lnTo>
                    <a:pt x="397" y="428"/>
                  </a:lnTo>
                  <a:lnTo>
                    <a:pt x="398" y="427"/>
                  </a:lnTo>
                  <a:lnTo>
                    <a:pt x="481" y="354"/>
                  </a:lnTo>
                  <a:lnTo>
                    <a:pt x="565" y="287"/>
                  </a:lnTo>
                  <a:lnTo>
                    <a:pt x="651" y="226"/>
                  </a:lnTo>
                  <a:lnTo>
                    <a:pt x="737" y="174"/>
                  </a:lnTo>
                  <a:lnTo>
                    <a:pt x="825" y="128"/>
                  </a:lnTo>
                  <a:lnTo>
                    <a:pt x="913" y="89"/>
                  </a:lnTo>
                  <a:lnTo>
                    <a:pt x="1003" y="57"/>
                  </a:lnTo>
                  <a:lnTo>
                    <a:pt x="1093" y="33"/>
                  </a:lnTo>
                  <a:lnTo>
                    <a:pt x="1185" y="15"/>
                  </a:lnTo>
                  <a:lnTo>
                    <a:pt x="1277" y="4"/>
                  </a:lnTo>
                  <a:lnTo>
                    <a:pt x="1370" y="0"/>
                  </a:lnTo>
                  <a:close/>
                </a:path>
              </a:pathLst>
            </a:custGeom>
            <a:solidFill>
              <a:srgbClr val="908052"/>
            </a:solidFill>
            <a:ln w="0">
              <a:noFill/>
              <a:prstDash val="solid"/>
              <a:round/>
              <a:headEnd/>
              <a:tailEnd/>
            </a:ln>
            <a:extLst>
              <a:ext uri="{91240B29-F687-4f45-9708-019B960494DF}">
                <a14:hiddenLine xmlns="" xmlns:a14="http://schemas.microsoft.com/office/drawing/2010/main" w="0">
                  <a:solidFill>
                    <a:srgbClr val="908052"/>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76"/>
          <p:cNvGrpSpPr/>
          <p:nvPr/>
        </p:nvGrpSpPr>
        <p:grpSpPr>
          <a:xfrm>
            <a:off x="4627627" y="3573800"/>
            <a:ext cx="591459" cy="463153"/>
            <a:chOff x="3484626" y="3453987"/>
            <a:chExt cx="591459" cy="463153"/>
          </a:xfrm>
        </p:grpSpPr>
        <p:sp>
          <p:nvSpPr>
            <p:cNvPr id="224280" name="Freeform 22"/>
            <p:cNvSpPr>
              <a:spLocks/>
            </p:cNvSpPr>
            <p:nvPr/>
          </p:nvSpPr>
          <p:spPr bwMode="auto">
            <a:xfrm>
              <a:off x="3584767" y="3863940"/>
              <a:ext cx="391177" cy="53200"/>
            </a:xfrm>
            <a:custGeom>
              <a:avLst/>
              <a:gdLst>
                <a:gd name="T0" fmla="*/ 154 w 2242"/>
                <a:gd name="T1" fmla="*/ 0 h 305"/>
                <a:gd name="T2" fmla="*/ 2087 w 2242"/>
                <a:gd name="T3" fmla="*/ 0 h 305"/>
                <a:gd name="T4" fmla="*/ 2118 w 2242"/>
                <a:gd name="T5" fmla="*/ 3 h 305"/>
                <a:gd name="T6" fmla="*/ 2147 w 2242"/>
                <a:gd name="T7" fmla="*/ 12 h 305"/>
                <a:gd name="T8" fmla="*/ 2174 w 2242"/>
                <a:gd name="T9" fmla="*/ 27 h 305"/>
                <a:gd name="T10" fmla="*/ 2196 w 2242"/>
                <a:gd name="T11" fmla="*/ 45 h 305"/>
                <a:gd name="T12" fmla="*/ 2215 w 2242"/>
                <a:gd name="T13" fmla="*/ 68 h 305"/>
                <a:gd name="T14" fmla="*/ 2230 w 2242"/>
                <a:gd name="T15" fmla="*/ 93 h 305"/>
                <a:gd name="T16" fmla="*/ 2239 w 2242"/>
                <a:gd name="T17" fmla="*/ 122 h 305"/>
                <a:gd name="T18" fmla="*/ 2242 w 2242"/>
                <a:gd name="T19" fmla="*/ 153 h 305"/>
                <a:gd name="T20" fmla="*/ 2239 w 2242"/>
                <a:gd name="T21" fmla="*/ 184 h 305"/>
                <a:gd name="T22" fmla="*/ 2230 w 2242"/>
                <a:gd name="T23" fmla="*/ 212 h 305"/>
                <a:gd name="T24" fmla="*/ 2215 w 2242"/>
                <a:gd name="T25" fmla="*/ 238 h 305"/>
                <a:gd name="T26" fmla="*/ 2196 w 2242"/>
                <a:gd name="T27" fmla="*/ 261 h 305"/>
                <a:gd name="T28" fmla="*/ 2174 w 2242"/>
                <a:gd name="T29" fmla="*/ 279 h 305"/>
                <a:gd name="T30" fmla="*/ 2147 w 2242"/>
                <a:gd name="T31" fmla="*/ 293 h 305"/>
                <a:gd name="T32" fmla="*/ 2118 w 2242"/>
                <a:gd name="T33" fmla="*/ 302 h 305"/>
                <a:gd name="T34" fmla="*/ 2087 w 2242"/>
                <a:gd name="T35" fmla="*/ 305 h 305"/>
                <a:gd name="T36" fmla="*/ 154 w 2242"/>
                <a:gd name="T37" fmla="*/ 305 h 305"/>
                <a:gd name="T38" fmla="*/ 123 w 2242"/>
                <a:gd name="T39" fmla="*/ 302 h 305"/>
                <a:gd name="T40" fmla="*/ 94 w 2242"/>
                <a:gd name="T41" fmla="*/ 293 h 305"/>
                <a:gd name="T42" fmla="*/ 68 w 2242"/>
                <a:gd name="T43" fmla="*/ 279 h 305"/>
                <a:gd name="T44" fmla="*/ 45 w 2242"/>
                <a:gd name="T45" fmla="*/ 261 h 305"/>
                <a:gd name="T46" fmla="*/ 26 w 2242"/>
                <a:gd name="T47" fmla="*/ 238 h 305"/>
                <a:gd name="T48" fmla="*/ 12 w 2242"/>
                <a:gd name="T49" fmla="*/ 212 h 305"/>
                <a:gd name="T50" fmla="*/ 3 w 2242"/>
                <a:gd name="T51" fmla="*/ 184 h 305"/>
                <a:gd name="T52" fmla="*/ 0 w 2242"/>
                <a:gd name="T53" fmla="*/ 153 h 305"/>
                <a:gd name="T54" fmla="*/ 3 w 2242"/>
                <a:gd name="T55" fmla="*/ 122 h 305"/>
                <a:gd name="T56" fmla="*/ 12 w 2242"/>
                <a:gd name="T57" fmla="*/ 93 h 305"/>
                <a:gd name="T58" fmla="*/ 26 w 2242"/>
                <a:gd name="T59" fmla="*/ 68 h 305"/>
                <a:gd name="T60" fmla="*/ 45 w 2242"/>
                <a:gd name="T61" fmla="*/ 45 h 305"/>
                <a:gd name="T62" fmla="*/ 68 w 2242"/>
                <a:gd name="T63" fmla="*/ 27 h 305"/>
                <a:gd name="T64" fmla="*/ 94 w 2242"/>
                <a:gd name="T65" fmla="*/ 12 h 305"/>
                <a:gd name="T66" fmla="*/ 123 w 2242"/>
                <a:gd name="T67" fmla="*/ 3 h 305"/>
                <a:gd name="T68" fmla="*/ 154 w 2242"/>
                <a:gd name="T69"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42" h="305">
                  <a:moveTo>
                    <a:pt x="154" y="0"/>
                  </a:moveTo>
                  <a:lnTo>
                    <a:pt x="2087" y="0"/>
                  </a:lnTo>
                  <a:lnTo>
                    <a:pt x="2118" y="3"/>
                  </a:lnTo>
                  <a:lnTo>
                    <a:pt x="2147" y="12"/>
                  </a:lnTo>
                  <a:lnTo>
                    <a:pt x="2174" y="27"/>
                  </a:lnTo>
                  <a:lnTo>
                    <a:pt x="2196" y="45"/>
                  </a:lnTo>
                  <a:lnTo>
                    <a:pt x="2215" y="68"/>
                  </a:lnTo>
                  <a:lnTo>
                    <a:pt x="2230" y="93"/>
                  </a:lnTo>
                  <a:lnTo>
                    <a:pt x="2239" y="122"/>
                  </a:lnTo>
                  <a:lnTo>
                    <a:pt x="2242" y="153"/>
                  </a:lnTo>
                  <a:lnTo>
                    <a:pt x="2239" y="184"/>
                  </a:lnTo>
                  <a:lnTo>
                    <a:pt x="2230" y="212"/>
                  </a:lnTo>
                  <a:lnTo>
                    <a:pt x="2215" y="238"/>
                  </a:lnTo>
                  <a:lnTo>
                    <a:pt x="2196" y="261"/>
                  </a:lnTo>
                  <a:lnTo>
                    <a:pt x="2174" y="279"/>
                  </a:lnTo>
                  <a:lnTo>
                    <a:pt x="2147" y="293"/>
                  </a:lnTo>
                  <a:lnTo>
                    <a:pt x="2118" y="302"/>
                  </a:lnTo>
                  <a:lnTo>
                    <a:pt x="2087" y="305"/>
                  </a:lnTo>
                  <a:lnTo>
                    <a:pt x="154" y="305"/>
                  </a:lnTo>
                  <a:lnTo>
                    <a:pt x="123" y="302"/>
                  </a:lnTo>
                  <a:lnTo>
                    <a:pt x="94" y="293"/>
                  </a:lnTo>
                  <a:lnTo>
                    <a:pt x="68" y="279"/>
                  </a:lnTo>
                  <a:lnTo>
                    <a:pt x="45" y="261"/>
                  </a:lnTo>
                  <a:lnTo>
                    <a:pt x="26" y="238"/>
                  </a:lnTo>
                  <a:lnTo>
                    <a:pt x="12" y="212"/>
                  </a:lnTo>
                  <a:lnTo>
                    <a:pt x="3" y="184"/>
                  </a:lnTo>
                  <a:lnTo>
                    <a:pt x="0" y="153"/>
                  </a:lnTo>
                  <a:lnTo>
                    <a:pt x="3" y="122"/>
                  </a:lnTo>
                  <a:lnTo>
                    <a:pt x="12" y="93"/>
                  </a:lnTo>
                  <a:lnTo>
                    <a:pt x="26" y="68"/>
                  </a:lnTo>
                  <a:lnTo>
                    <a:pt x="45" y="45"/>
                  </a:lnTo>
                  <a:lnTo>
                    <a:pt x="68" y="27"/>
                  </a:lnTo>
                  <a:lnTo>
                    <a:pt x="94" y="12"/>
                  </a:lnTo>
                  <a:lnTo>
                    <a:pt x="123" y="3"/>
                  </a:lnTo>
                  <a:lnTo>
                    <a:pt x="154" y="0"/>
                  </a:lnTo>
                  <a:close/>
                </a:path>
              </a:pathLst>
            </a:custGeom>
            <a:solidFill>
              <a:srgbClr val="DCC05A"/>
            </a:solidFill>
            <a:ln w="0">
              <a:noFill/>
              <a:prstDash val="solid"/>
              <a:round/>
              <a:headEnd/>
              <a:tailEnd/>
            </a:ln>
            <a:extLst>
              <a:ext uri="{91240B29-F687-4f45-9708-019B960494DF}">
                <a14:hiddenLine xmlns="" xmlns:a14="http://schemas.microsoft.com/office/drawing/2010/main" w="0">
                  <a:solidFill>
                    <a:srgbClr val="DCC05A"/>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81" name="Freeform 23"/>
            <p:cNvSpPr>
              <a:spLocks/>
            </p:cNvSpPr>
            <p:nvPr/>
          </p:nvSpPr>
          <p:spPr bwMode="auto">
            <a:xfrm>
              <a:off x="3578508" y="3646446"/>
              <a:ext cx="40682" cy="104835"/>
            </a:xfrm>
            <a:custGeom>
              <a:avLst/>
              <a:gdLst>
                <a:gd name="T0" fmla="*/ 116 w 232"/>
                <a:gd name="T1" fmla="*/ 0 h 608"/>
                <a:gd name="T2" fmla="*/ 142 w 232"/>
                <a:gd name="T3" fmla="*/ 3 h 608"/>
                <a:gd name="T4" fmla="*/ 167 w 232"/>
                <a:gd name="T5" fmla="*/ 11 h 608"/>
                <a:gd name="T6" fmla="*/ 189 w 232"/>
                <a:gd name="T7" fmla="*/ 24 h 608"/>
                <a:gd name="T8" fmla="*/ 207 w 232"/>
                <a:gd name="T9" fmla="*/ 43 h 608"/>
                <a:gd name="T10" fmla="*/ 221 w 232"/>
                <a:gd name="T11" fmla="*/ 63 h 608"/>
                <a:gd name="T12" fmla="*/ 229 w 232"/>
                <a:gd name="T13" fmla="*/ 88 h 608"/>
                <a:gd name="T14" fmla="*/ 232 w 232"/>
                <a:gd name="T15" fmla="*/ 114 h 608"/>
                <a:gd name="T16" fmla="*/ 232 w 232"/>
                <a:gd name="T17" fmla="*/ 494 h 608"/>
                <a:gd name="T18" fmla="*/ 229 w 232"/>
                <a:gd name="T19" fmla="*/ 521 h 608"/>
                <a:gd name="T20" fmla="*/ 221 w 232"/>
                <a:gd name="T21" fmla="*/ 545 h 608"/>
                <a:gd name="T22" fmla="*/ 207 w 232"/>
                <a:gd name="T23" fmla="*/ 566 h 608"/>
                <a:gd name="T24" fmla="*/ 189 w 232"/>
                <a:gd name="T25" fmla="*/ 584 h 608"/>
                <a:gd name="T26" fmla="*/ 167 w 232"/>
                <a:gd name="T27" fmla="*/ 597 h 608"/>
                <a:gd name="T28" fmla="*/ 142 w 232"/>
                <a:gd name="T29" fmla="*/ 606 h 608"/>
                <a:gd name="T30" fmla="*/ 116 w 232"/>
                <a:gd name="T31" fmla="*/ 608 h 608"/>
                <a:gd name="T32" fmla="*/ 89 w 232"/>
                <a:gd name="T33" fmla="*/ 606 h 608"/>
                <a:gd name="T34" fmla="*/ 65 w 232"/>
                <a:gd name="T35" fmla="*/ 597 h 608"/>
                <a:gd name="T36" fmla="*/ 43 w 232"/>
                <a:gd name="T37" fmla="*/ 584 h 608"/>
                <a:gd name="T38" fmla="*/ 26 w 232"/>
                <a:gd name="T39" fmla="*/ 566 h 608"/>
                <a:gd name="T40" fmla="*/ 12 w 232"/>
                <a:gd name="T41" fmla="*/ 545 h 608"/>
                <a:gd name="T42" fmla="*/ 3 w 232"/>
                <a:gd name="T43" fmla="*/ 521 h 608"/>
                <a:gd name="T44" fmla="*/ 0 w 232"/>
                <a:gd name="T45" fmla="*/ 494 h 608"/>
                <a:gd name="T46" fmla="*/ 0 w 232"/>
                <a:gd name="T47" fmla="*/ 114 h 608"/>
                <a:gd name="T48" fmla="*/ 3 w 232"/>
                <a:gd name="T49" fmla="*/ 88 h 608"/>
                <a:gd name="T50" fmla="*/ 12 w 232"/>
                <a:gd name="T51" fmla="*/ 63 h 608"/>
                <a:gd name="T52" fmla="*/ 26 w 232"/>
                <a:gd name="T53" fmla="*/ 43 h 608"/>
                <a:gd name="T54" fmla="*/ 43 w 232"/>
                <a:gd name="T55" fmla="*/ 24 h 608"/>
                <a:gd name="T56" fmla="*/ 65 w 232"/>
                <a:gd name="T57" fmla="*/ 11 h 608"/>
                <a:gd name="T58" fmla="*/ 89 w 232"/>
                <a:gd name="T59" fmla="*/ 3 h 608"/>
                <a:gd name="T60" fmla="*/ 116 w 232"/>
                <a:gd name="T61"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2" h="608">
                  <a:moveTo>
                    <a:pt x="116" y="0"/>
                  </a:moveTo>
                  <a:lnTo>
                    <a:pt x="142" y="3"/>
                  </a:lnTo>
                  <a:lnTo>
                    <a:pt x="167" y="11"/>
                  </a:lnTo>
                  <a:lnTo>
                    <a:pt x="189" y="24"/>
                  </a:lnTo>
                  <a:lnTo>
                    <a:pt x="207" y="43"/>
                  </a:lnTo>
                  <a:lnTo>
                    <a:pt x="221" y="63"/>
                  </a:lnTo>
                  <a:lnTo>
                    <a:pt x="229" y="88"/>
                  </a:lnTo>
                  <a:lnTo>
                    <a:pt x="232" y="114"/>
                  </a:lnTo>
                  <a:lnTo>
                    <a:pt x="232" y="494"/>
                  </a:lnTo>
                  <a:lnTo>
                    <a:pt x="229" y="521"/>
                  </a:lnTo>
                  <a:lnTo>
                    <a:pt x="221" y="545"/>
                  </a:lnTo>
                  <a:lnTo>
                    <a:pt x="207" y="566"/>
                  </a:lnTo>
                  <a:lnTo>
                    <a:pt x="189" y="584"/>
                  </a:lnTo>
                  <a:lnTo>
                    <a:pt x="167" y="597"/>
                  </a:lnTo>
                  <a:lnTo>
                    <a:pt x="142" y="606"/>
                  </a:lnTo>
                  <a:lnTo>
                    <a:pt x="116" y="608"/>
                  </a:lnTo>
                  <a:lnTo>
                    <a:pt x="89" y="606"/>
                  </a:lnTo>
                  <a:lnTo>
                    <a:pt x="65" y="597"/>
                  </a:lnTo>
                  <a:lnTo>
                    <a:pt x="43" y="584"/>
                  </a:lnTo>
                  <a:lnTo>
                    <a:pt x="26" y="566"/>
                  </a:lnTo>
                  <a:lnTo>
                    <a:pt x="12" y="545"/>
                  </a:lnTo>
                  <a:lnTo>
                    <a:pt x="3" y="521"/>
                  </a:lnTo>
                  <a:lnTo>
                    <a:pt x="0" y="494"/>
                  </a:lnTo>
                  <a:lnTo>
                    <a:pt x="0" y="114"/>
                  </a:lnTo>
                  <a:lnTo>
                    <a:pt x="3" y="88"/>
                  </a:lnTo>
                  <a:lnTo>
                    <a:pt x="12" y="63"/>
                  </a:lnTo>
                  <a:lnTo>
                    <a:pt x="26" y="43"/>
                  </a:lnTo>
                  <a:lnTo>
                    <a:pt x="43" y="24"/>
                  </a:lnTo>
                  <a:lnTo>
                    <a:pt x="65" y="11"/>
                  </a:lnTo>
                  <a:lnTo>
                    <a:pt x="89" y="3"/>
                  </a:lnTo>
                  <a:lnTo>
                    <a:pt x="116" y="0"/>
                  </a:lnTo>
                  <a:close/>
                </a:path>
              </a:pathLst>
            </a:custGeom>
            <a:solidFill>
              <a:srgbClr val="DCC05A"/>
            </a:solidFill>
            <a:ln w="0">
              <a:noFill/>
              <a:prstDash val="solid"/>
              <a:round/>
              <a:headEnd/>
              <a:tailEnd/>
            </a:ln>
            <a:extLst>
              <a:ext uri="{91240B29-F687-4f45-9708-019B960494DF}">
                <a14:hiddenLine xmlns="" xmlns:a14="http://schemas.microsoft.com/office/drawing/2010/main" w="0">
                  <a:solidFill>
                    <a:srgbClr val="DCC05A"/>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82" name="Freeform 24"/>
            <p:cNvSpPr>
              <a:spLocks/>
            </p:cNvSpPr>
            <p:nvPr/>
          </p:nvSpPr>
          <p:spPr bwMode="auto">
            <a:xfrm>
              <a:off x="3645791" y="3619846"/>
              <a:ext cx="40682" cy="131435"/>
            </a:xfrm>
            <a:custGeom>
              <a:avLst/>
              <a:gdLst>
                <a:gd name="T0" fmla="*/ 117 w 233"/>
                <a:gd name="T1" fmla="*/ 0 h 761"/>
                <a:gd name="T2" fmla="*/ 143 w 233"/>
                <a:gd name="T3" fmla="*/ 3 h 761"/>
                <a:gd name="T4" fmla="*/ 168 w 233"/>
                <a:gd name="T5" fmla="*/ 12 h 761"/>
                <a:gd name="T6" fmla="*/ 189 w 233"/>
                <a:gd name="T7" fmla="*/ 25 h 761"/>
                <a:gd name="T8" fmla="*/ 208 w 233"/>
                <a:gd name="T9" fmla="*/ 43 h 761"/>
                <a:gd name="T10" fmla="*/ 221 w 233"/>
                <a:gd name="T11" fmla="*/ 64 h 761"/>
                <a:gd name="T12" fmla="*/ 229 w 233"/>
                <a:gd name="T13" fmla="*/ 88 h 761"/>
                <a:gd name="T14" fmla="*/ 233 w 233"/>
                <a:gd name="T15" fmla="*/ 115 h 761"/>
                <a:gd name="T16" fmla="*/ 233 w 233"/>
                <a:gd name="T17" fmla="*/ 647 h 761"/>
                <a:gd name="T18" fmla="*/ 229 w 233"/>
                <a:gd name="T19" fmla="*/ 674 h 761"/>
                <a:gd name="T20" fmla="*/ 221 w 233"/>
                <a:gd name="T21" fmla="*/ 698 h 761"/>
                <a:gd name="T22" fmla="*/ 208 w 233"/>
                <a:gd name="T23" fmla="*/ 719 h 761"/>
                <a:gd name="T24" fmla="*/ 189 w 233"/>
                <a:gd name="T25" fmla="*/ 737 h 761"/>
                <a:gd name="T26" fmla="*/ 168 w 233"/>
                <a:gd name="T27" fmla="*/ 750 h 761"/>
                <a:gd name="T28" fmla="*/ 143 w 233"/>
                <a:gd name="T29" fmla="*/ 759 h 761"/>
                <a:gd name="T30" fmla="*/ 117 w 233"/>
                <a:gd name="T31" fmla="*/ 761 h 761"/>
                <a:gd name="T32" fmla="*/ 90 w 233"/>
                <a:gd name="T33" fmla="*/ 759 h 761"/>
                <a:gd name="T34" fmla="*/ 66 w 233"/>
                <a:gd name="T35" fmla="*/ 750 h 761"/>
                <a:gd name="T36" fmla="*/ 44 w 233"/>
                <a:gd name="T37" fmla="*/ 737 h 761"/>
                <a:gd name="T38" fmla="*/ 26 w 233"/>
                <a:gd name="T39" fmla="*/ 719 h 761"/>
                <a:gd name="T40" fmla="*/ 13 w 233"/>
                <a:gd name="T41" fmla="*/ 698 h 761"/>
                <a:gd name="T42" fmla="*/ 3 w 233"/>
                <a:gd name="T43" fmla="*/ 674 h 761"/>
                <a:gd name="T44" fmla="*/ 0 w 233"/>
                <a:gd name="T45" fmla="*/ 647 h 761"/>
                <a:gd name="T46" fmla="*/ 0 w 233"/>
                <a:gd name="T47" fmla="*/ 115 h 761"/>
                <a:gd name="T48" fmla="*/ 3 w 233"/>
                <a:gd name="T49" fmla="*/ 88 h 761"/>
                <a:gd name="T50" fmla="*/ 13 w 233"/>
                <a:gd name="T51" fmla="*/ 64 h 761"/>
                <a:gd name="T52" fmla="*/ 26 w 233"/>
                <a:gd name="T53" fmla="*/ 43 h 761"/>
                <a:gd name="T54" fmla="*/ 44 w 233"/>
                <a:gd name="T55" fmla="*/ 25 h 761"/>
                <a:gd name="T56" fmla="*/ 66 w 233"/>
                <a:gd name="T57" fmla="*/ 12 h 761"/>
                <a:gd name="T58" fmla="*/ 90 w 233"/>
                <a:gd name="T59" fmla="*/ 3 h 761"/>
                <a:gd name="T60" fmla="*/ 117 w 233"/>
                <a:gd name="T61"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3" h="761">
                  <a:moveTo>
                    <a:pt x="117" y="0"/>
                  </a:moveTo>
                  <a:lnTo>
                    <a:pt x="143" y="3"/>
                  </a:lnTo>
                  <a:lnTo>
                    <a:pt x="168" y="12"/>
                  </a:lnTo>
                  <a:lnTo>
                    <a:pt x="189" y="25"/>
                  </a:lnTo>
                  <a:lnTo>
                    <a:pt x="208" y="43"/>
                  </a:lnTo>
                  <a:lnTo>
                    <a:pt x="221" y="64"/>
                  </a:lnTo>
                  <a:lnTo>
                    <a:pt x="229" y="88"/>
                  </a:lnTo>
                  <a:lnTo>
                    <a:pt x="233" y="115"/>
                  </a:lnTo>
                  <a:lnTo>
                    <a:pt x="233" y="647"/>
                  </a:lnTo>
                  <a:lnTo>
                    <a:pt x="229" y="674"/>
                  </a:lnTo>
                  <a:lnTo>
                    <a:pt x="221" y="698"/>
                  </a:lnTo>
                  <a:lnTo>
                    <a:pt x="208" y="719"/>
                  </a:lnTo>
                  <a:lnTo>
                    <a:pt x="189" y="737"/>
                  </a:lnTo>
                  <a:lnTo>
                    <a:pt x="168" y="750"/>
                  </a:lnTo>
                  <a:lnTo>
                    <a:pt x="143" y="759"/>
                  </a:lnTo>
                  <a:lnTo>
                    <a:pt x="117" y="761"/>
                  </a:lnTo>
                  <a:lnTo>
                    <a:pt x="90" y="759"/>
                  </a:lnTo>
                  <a:lnTo>
                    <a:pt x="66" y="750"/>
                  </a:lnTo>
                  <a:lnTo>
                    <a:pt x="44" y="737"/>
                  </a:lnTo>
                  <a:lnTo>
                    <a:pt x="26" y="719"/>
                  </a:lnTo>
                  <a:lnTo>
                    <a:pt x="13" y="698"/>
                  </a:lnTo>
                  <a:lnTo>
                    <a:pt x="3" y="674"/>
                  </a:lnTo>
                  <a:lnTo>
                    <a:pt x="0" y="647"/>
                  </a:lnTo>
                  <a:lnTo>
                    <a:pt x="0" y="115"/>
                  </a:lnTo>
                  <a:lnTo>
                    <a:pt x="3" y="88"/>
                  </a:lnTo>
                  <a:lnTo>
                    <a:pt x="13" y="64"/>
                  </a:lnTo>
                  <a:lnTo>
                    <a:pt x="26" y="43"/>
                  </a:lnTo>
                  <a:lnTo>
                    <a:pt x="44" y="25"/>
                  </a:lnTo>
                  <a:lnTo>
                    <a:pt x="66" y="12"/>
                  </a:lnTo>
                  <a:lnTo>
                    <a:pt x="90" y="3"/>
                  </a:lnTo>
                  <a:lnTo>
                    <a:pt x="117" y="0"/>
                  </a:lnTo>
                  <a:close/>
                </a:path>
              </a:pathLst>
            </a:custGeom>
            <a:solidFill>
              <a:srgbClr val="DCC05A"/>
            </a:solidFill>
            <a:ln w="0">
              <a:noFill/>
              <a:prstDash val="solid"/>
              <a:round/>
              <a:headEnd/>
              <a:tailEnd/>
            </a:ln>
            <a:extLst>
              <a:ext uri="{91240B29-F687-4f45-9708-019B960494DF}">
                <a14:hiddenLine xmlns="" xmlns:a14="http://schemas.microsoft.com/office/drawing/2010/main" w="0">
                  <a:solidFill>
                    <a:srgbClr val="DCC05A"/>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83" name="Freeform 25"/>
            <p:cNvSpPr>
              <a:spLocks/>
            </p:cNvSpPr>
            <p:nvPr/>
          </p:nvSpPr>
          <p:spPr bwMode="auto">
            <a:xfrm>
              <a:off x="3713073" y="3593246"/>
              <a:ext cx="40682" cy="158035"/>
            </a:xfrm>
            <a:custGeom>
              <a:avLst/>
              <a:gdLst>
                <a:gd name="T0" fmla="*/ 115 w 231"/>
                <a:gd name="T1" fmla="*/ 0 h 913"/>
                <a:gd name="T2" fmla="*/ 141 w 231"/>
                <a:gd name="T3" fmla="*/ 3 h 913"/>
                <a:gd name="T4" fmla="*/ 166 w 231"/>
                <a:gd name="T5" fmla="*/ 11 h 913"/>
                <a:gd name="T6" fmla="*/ 187 w 231"/>
                <a:gd name="T7" fmla="*/ 24 h 913"/>
                <a:gd name="T8" fmla="*/ 206 w 231"/>
                <a:gd name="T9" fmla="*/ 43 h 913"/>
                <a:gd name="T10" fmla="*/ 220 w 231"/>
                <a:gd name="T11" fmla="*/ 63 h 913"/>
                <a:gd name="T12" fmla="*/ 228 w 231"/>
                <a:gd name="T13" fmla="*/ 88 h 913"/>
                <a:gd name="T14" fmla="*/ 231 w 231"/>
                <a:gd name="T15" fmla="*/ 114 h 913"/>
                <a:gd name="T16" fmla="*/ 231 w 231"/>
                <a:gd name="T17" fmla="*/ 799 h 913"/>
                <a:gd name="T18" fmla="*/ 228 w 231"/>
                <a:gd name="T19" fmla="*/ 826 h 913"/>
                <a:gd name="T20" fmla="*/ 220 w 231"/>
                <a:gd name="T21" fmla="*/ 850 h 913"/>
                <a:gd name="T22" fmla="*/ 206 w 231"/>
                <a:gd name="T23" fmla="*/ 871 h 913"/>
                <a:gd name="T24" fmla="*/ 187 w 231"/>
                <a:gd name="T25" fmla="*/ 889 h 913"/>
                <a:gd name="T26" fmla="*/ 166 w 231"/>
                <a:gd name="T27" fmla="*/ 902 h 913"/>
                <a:gd name="T28" fmla="*/ 141 w 231"/>
                <a:gd name="T29" fmla="*/ 911 h 913"/>
                <a:gd name="T30" fmla="*/ 115 w 231"/>
                <a:gd name="T31" fmla="*/ 913 h 913"/>
                <a:gd name="T32" fmla="*/ 88 w 231"/>
                <a:gd name="T33" fmla="*/ 911 h 913"/>
                <a:gd name="T34" fmla="*/ 64 w 231"/>
                <a:gd name="T35" fmla="*/ 902 h 913"/>
                <a:gd name="T36" fmla="*/ 42 w 231"/>
                <a:gd name="T37" fmla="*/ 889 h 913"/>
                <a:gd name="T38" fmla="*/ 25 w 231"/>
                <a:gd name="T39" fmla="*/ 871 h 913"/>
                <a:gd name="T40" fmla="*/ 11 w 231"/>
                <a:gd name="T41" fmla="*/ 850 h 913"/>
                <a:gd name="T42" fmla="*/ 3 w 231"/>
                <a:gd name="T43" fmla="*/ 826 h 913"/>
                <a:gd name="T44" fmla="*/ 0 w 231"/>
                <a:gd name="T45" fmla="*/ 799 h 913"/>
                <a:gd name="T46" fmla="*/ 0 w 231"/>
                <a:gd name="T47" fmla="*/ 114 h 913"/>
                <a:gd name="T48" fmla="*/ 3 w 231"/>
                <a:gd name="T49" fmla="*/ 88 h 913"/>
                <a:gd name="T50" fmla="*/ 11 w 231"/>
                <a:gd name="T51" fmla="*/ 63 h 913"/>
                <a:gd name="T52" fmla="*/ 25 w 231"/>
                <a:gd name="T53" fmla="*/ 43 h 913"/>
                <a:gd name="T54" fmla="*/ 42 w 231"/>
                <a:gd name="T55" fmla="*/ 24 h 913"/>
                <a:gd name="T56" fmla="*/ 64 w 231"/>
                <a:gd name="T57" fmla="*/ 11 h 913"/>
                <a:gd name="T58" fmla="*/ 88 w 231"/>
                <a:gd name="T59" fmla="*/ 3 h 913"/>
                <a:gd name="T60" fmla="*/ 115 w 231"/>
                <a:gd name="T61"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1" h="913">
                  <a:moveTo>
                    <a:pt x="115" y="0"/>
                  </a:moveTo>
                  <a:lnTo>
                    <a:pt x="141" y="3"/>
                  </a:lnTo>
                  <a:lnTo>
                    <a:pt x="166" y="11"/>
                  </a:lnTo>
                  <a:lnTo>
                    <a:pt x="187" y="24"/>
                  </a:lnTo>
                  <a:lnTo>
                    <a:pt x="206" y="43"/>
                  </a:lnTo>
                  <a:lnTo>
                    <a:pt x="220" y="63"/>
                  </a:lnTo>
                  <a:lnTo>
                    <a:pt x="228" y="88"/>
                  </a:lnTo>
                  <a:lnTo>
                    <a:pt x="231" y="114"/>
                  </a:lnTo>
                  <a:lnTo>
                    <a:pt x="231" y="799"/>
                  </a:lnTo>
                  <a:lnTo>
                    <a:pt x="228" y="826"/>
                  </a:lnTo>
                  <a:lnTo>
                    <a:pt x="220" y="850"/>
                  </a:lnTo>
                  <a:lnTo>
                    <a:pt x="206" y="871"/>
                  </a:lnTo>
                  <a:lnTo>
                    <a:pt x="187" y="889"/>
                  </a:lnTo>
                  <a:lnTo>
                    <a:pt x="166" y="902"/>
                  </a:lnTo>
                  <a:lnTo>
                    <a:pt x="141" y="911"/>
                  </a:lnTo>
                  <a:lnTo>
                    <a:pt x="115" y="913"/>
                  </a:lnTo>
                  <a:lnTo>
                    <a:pt x="88" y="911"/>
                  </a:lnTo>
                  <a:lnTo>
                    <a:pt x="64" y="902"/>
                  </a:lnTo>
                  <a:lnTo>
                    <a:pt x="42" y="889"/>
                  </a:lnTo>
                  <a:lnTo>
                    <a:pt x="25" y="871"/>
                  </a:lnTo>
                  <a:lnTo>
                    <a:pt x="11" y="850"/>
                  </a:lnTo>
                  <a:lnTo>
                    <a:pt x="3" y="826"/>
                  </a:lnTo>
                  <a:lnTo>
                    <a:pt x="0" y="799"/>
                  </a:lnTo>
                  <a:lnTo>
                    <a:pt x="0" y="114"/>
                  </a:lnTo>
                  <a:lnTo>
                    <a:pt x="3" y="88"/>
                  </a:lnTo>
                  <a:lnTo>
                    <a:pt x="11" y="63"/>
                  </a:lnTo>
                  <a:lnTo>
                    <a:pt x="25" y="43"/>
                  </a:lnTo>
                  <a:lnTo>
                    <a:pt x="42" y="24"/>
                  </a:lnTo>
                  <a:lnTo>
                    <a:pt x="64" y="11"/>
                  </a:lnTo>
                  <a:lnTo>
                    <a:pt x="88" y="3"/>
                  </a:lnTo>
                  <a:lnTo>
                    <a:pt x="115" y="0"/>
                  </a:lnTo>
                  <a:close/>
                </a:path>
              </a:pathLst>
            </a:custGeom>
            <a:solidFill>
              <a:srgbClr val="DCC05A"/>
            </a:solidFill>
            <a:ln w="0">
              <a:noFill/>
              <a:prstDash val="solid"/>
              <a:round/>
              <a:headEnd/>
              <a:tailEnd/>
            </a:ln>
            <a:extLst>
              <a:ext uri="{91240B29-F687-4f45-9708-019B960494DF}">
                <a14:hiddenLine xmlns="" xmlns:a14="http://schemas.microsoft.com/office/drawing/2010/main" w="0">
                  <a:solidFill>
                    <a:srgbClr val="DCC05A"/>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84" name="Freeform 26"/>
            <p:cNvSpPr>
              <a:spLocks/>
            </p:cNvSpPr>
            <p:nvPr/>
          </p:nvSpPr>
          <p:spPr bwMode="auto">
            <a:xfrm>
              <a:off x="3484626" y="3453987"/>
              <a:ext cx="591459" cy="383352"/>
            </a:xfrm>
            <a:custGeom>
              <a:avLst/>
              <a:gdLst>
                <a:gd name="T0" fmla="*/ 3247 w 3402"/>
                <a:gd name="T1" fmla="*/ 0 h 2209"/>
                <a:gd name="T2" fmla="*/ 3308 w 3402"/>
                <a:gd name="T3" fmla="*/ 12 h 2209"/>
                <a:gd name="T4" fmla="*/ 3357 w 3402"/>
                <a:gd name="T5" fmla="*/ 44 h 2209"/>
                <a:gd name="T6" fmla="*/ 3390 w 3402"/>
                <a:gd name="T7" fmla="*/ 93 h 2209"/>
                <a:gd name="T8" fmla="*/ 3402 w 3402"/>
                <a:gd name="T9" fmla="*/ 152 h 2209"/>
                <a:gd name="T10" fmla="*/ 3194 w 3402"/>
                <a:gd name="T11" fmla="*/ 1674 h 2209"/>
                <a:gd name="T12" fmla="*/ 3253 w 3402"/>
                <a:gd name="T13" fmla="*/ 1548 h 2209"/>
                <a:gd name="T14" fmla="*/ 3289 w 3402"/>
                <a:gd name="T15" fmla="*/ 1414 h 2209"/>
                <a:gd name="T16" fmla="*/ 3302 w 3402"/>
                <a:gd name="T17" fmla="*/ 1275 h 2209"/>
                <a:gd name="T18" fmla="*/ 3290 w 3402"/>
                <a:gd name="T19" fmla="*/ 1143 h 2209"/>
                <a:gd name="T20" fmla="*/ 3259 w 3402"/>
                <a:gd name="T21" fmla="*/ 1015 h 2209"/>
                <a:gd name="T22" fmla="*/ 3207 w 3402"/>
                <a:gd name="T23" fmla="*/ 896 h 2209"/>
                <a:gd name="T24" fmla="*/ 3135 w 3402"/>
                <a:gd name="T25" fmla="*/ 785 h 2209"/>
                <a:gd name="T26" fmla="*/ 3092 w 3402"/>
                <a:gd name="T27" fmla="*/ 305 h 2209"/>
                <a:gd name="T28" fmla="*/ 309 w 3402"/>
                <a:gd name="T29" fmla="*/ 1904 h 2209"/>
                <a:gd name="T30" fmla="*/ 1994 w 3402"/>
                <a:gd name="T31" fmla="*/ 1943 h 2209"/>
                <a:gd name="T32" fmla="*/ 2102 w 3402"/>
                <a:gd name="T33" fmla="*/ 2007 h 2209"/>
                <a:gd name="T34" fmla="*/ 2219 w 3402"/>
                <a:gd name="T35" fmla="*/ 2054 h 2209"/>
                <a:gd name="T36" fmla="*/ 2343 w 3402"/>
                <a:gd name="T37" fmla="*/ 2083 h 2209"/>
                <a:gd name="T38" fmla="*/ 2471 w 3402"/>
                <a:gd name="T39" fmla="*/ 2092 h 2209"/>
                <a:gd name="T40" fmla="*/ 2613 w 3402"/>
                <a:gd name="T41" fmla="*/ 2080 h 2209"/>
                <a:gd name="T42" fmla="*/ 2749 w 3402"/>
                <a:gd name="T43" fmla="*/ 2045 h 2209"/>
                <a:gd name="T44" fmla="*/ 2878 w 3402"/>
                <a:gd name="T45" fmla="*/ 1986 h 2209"/>
                <a:gd name="T46" fmla="*/ 3096 w 3402"/>
                <a:gd name="T47" fmla="*/ 2202 h 2209"/>
                <a:gd name="T48" fmla="*/ 3106 w 3402"/>
                <a:gd name="T49" fmla="*/ 2209 h 2209"/>
                <a:gd name="T50" fmla="*/ 124 w 3402"/>
                <a:gd name="T51" fmla="*/ 2206 h 2209"/>
                <a:gd name="T52" fmla="*/ 69 w 3402"/>
                <a:gd name="T53" fmla="*/ 2183 h 2209"/>
                <a:gd name="T54" fmla="*/ 26 w 3402"/>
                <a:gd name="T55" fmla="*/ 2141 h 2209"/>
                <a:gd name="T56" fmla="*/ 3 w 3402"/>
                <a:gd name="T57" fmla="*/ 2087 h 2209"/>
                <a:gd name="T58" fmla="*/ 0 w 3402"/>
                <a:gd name="T59" fmla="*/ 152 h 2209"/>
                <a:gd name="T60" fmla="*/ 13 w 3402"/>
                <a:gd name="T61" fmla="*/ 94 h 2209"/>
                <a:gd name="T62" fmla="*/ 46 w 3402"/>
                <a:gd name="T63" fmla="*/ 44 h 2209"/>
                <a:gd name="T64" fmla="*/ 95 w 3402"/>
                <a:gd name="T65" fmla="*/ 12 h 2209"/>
                <a:gd name="T66" fmla="*/ 155 w 3402"/>
                <a:gd name="T67" fmla="*/ 0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02" h="2209">
                  <a:moveTo>
                    <a:pt x="155" y="0"/>
                  </a:moveTo>
                  <a:lnTo>
                    <a:pt x="3247" y="0"/>
                  </a:lnTo>
                  <a:lnTo>
                    <a:pt x="3279" y="3"/>
                  </a:lnTo>
                  <a:lnTo>
                    <a:pt x="3308" y="12"/>
                  </a:lnTo>
                  <a:lnTo>
                    <a:pt x="3334" y="26"/>
                  </a:lnTo>
                  <a:lnTo>
                    <a:pt x="3357" y="44"/>
                  </a:lnTo>
                  <a:lnTo>
                    <a:pt x="3375" y="67"/>
                  </a:lnTo>
                  <a:lnTo>
                    <a:pt x="3390" y="93"/>
                  </a:lnTo>
                  <a:lnTo>
                    <a:pt x="3398" y="121"/>
                  </a:lnTo>
                  <a:lnTo>
                    <a:pt x="3402" y="152"/>
                  </a:lnTo>
                  <a:lnTo>
                    <a:pt x="3402" y="1880"/>
                  </a:lnTo>
                  <a:lnTo>
                    <a:pt x="3194" y="1674"/>
                  </a:lnTo>
                  <a:lnTo>
                    <a:pt x="3227" y="1613"/>
                  </a:lnTo>
                  <a:lnTo>
                    <a:pt x="3253" y="1548"/>
                  </a:lnTo>
                  <a:lnTo>
                    <a:pt x="3273" y="1482"/>
                  </a:lnTo>
                  <a:lnTo>
                    <a:pt x="3289" y="1414"/>
                  </a:lnTo>
                  <a:lnTo>
                    <a:pt x="3298" y="1345"/>
                  </a:lnTo>
                  <a:lnTo>
                    <a:pt x="3302" y="1275"/>
                  </a:lnTo>
                  <a:lnTo>
                    <a:pt x="3298" y="1208"/>
                  </a:lnTo>
                  <a:lnTo>
                    <a:pt x="3290" y="1143"/>
                  </a:lnTo>
                  <a:lnTo>
                    <a:pt x="3277" y="1078"/>
                  </a:lnTo>
                  <a:lnTo>
                    <a:pt x="3259" y="1015"/>
                  </a:lnTo>
                  <a:lnTo>
                    <a:pt x="3235" y="955"/>
                  </a:lnTo>
                  <a:lnTo>
                    <a:pt x="3207" y="896"/>
                  </a:lnTo>
                  <a:lnTo>
                    <a:pt x="3173" y="839"/>
                  </a:lnTo>
                  <a:lnTo>
                    <a:pt x="3135" y="785"/>
                  </a:lnTo>
                  <a:lnTo>
                    <a:pt x="3092" y="734"/>
                  </a:lnTo>
                  <a:lnTo>
                    <a:pt x="3092" y="305"/>
                  </a:lnTo>
                  <a:lnTo>
                    <a:pt x="309" y="305"/>
                  </a:lnTo>
                  <a:lnTo>
                    <a:pt x="309" y="1904"/>
                  </a:lnTo>
                  <a:lnTo>
                    <a:pt x="1943" y="1904"/>
                  </a:lnTo>
                  <a:lnTo>
                    <a:pt x="1994" y="1943"/>
                  </a:lnTo>
                  <a:lnTo>
                    <a:pt x="2047" y="1977"/>
                  </a:lnTo>
                  <a:lnTo>
                    <a:pt x="2102" y="2007"/>
                  </a:lnTo>
                  <a:lnTo>
                    <a:pt x="2160" y="2032"/>
                  </a:lnTo>
                  <a:lnTo>
                    <a:pt x="2219" y="2054"/>
                  </a:lnTo>
                  <a:lnTo>
                    <a:pt x="2281" y="2070"/>
                  </a:lnTo>
                  <a:lnTo>
                    <a:pt x="2343" y="2083"/>
                  </a:lnTo>
                  <a:lnTo>
                    <a:pt x="2407" y="2090"/>
                  </a:lnTo>
                  <a:lnTo>
                    <a:pt x="2471" y="2092"/>
                  </a:lnTo>
                  <a:lnTo>
                    <a:pt x="2543" y="2089"/>
                  </a:lnTo>
                  <a:lnTo>
                    <a:pt x="2613" y="2080"/>
                  </a:lnTo>
                  <a:lnTo>
                    <a:pt x="2682" y="2065"/>
                  </a:lnTo>
                  <a:lnTo>
                    <a:pt x="2749" y="2045"/>
                  </a:lnTo>
                  <a:lnTo>
                    <a:pt x="2815" y="2018"/>
                  </a:lnTo>
                  <a:lnTo>
                    <a:pt x="2878" y="1986"/>
                  </a:lnTo>
                  <a:lnTo>
                    <a:pt x="3092" y="2198"/>
                  </a:lnTo>
                  <a:lnTo>
                    <a:pt x="3096" y="2202"/>
                  </a:lnTo>
                  <a:lnTo>
                    <a:pt x="3101" y="2205"/>
                  </a:lnTo>
                  <a:lnTo>
                    <a:pt x="3106" y="2209"/>
                  </a:lnTo>
                  <a:lnTo>
                    <a:pt x="155" y="2209"/>
                  </a:lnTo>
                  <a:lnTo>
                    <a:pt x="124" y="2206"/>
                  </a:lnTo>
                  <a:lnTo>
                    <a:pt x="95" y="2197"/>
                  </a:lnTo>
                  <a:lnTo>
                    <a:pt x="69" y="2183"/>
                  </a:lnTo>
                  <a:lnTo>
                    <a:pt x="46" y="2164"/>
                  </a:lnTo>
                  <a:lnTo>
                    <a:pt x="26" y="2141"/>
                  </a:lnTo>
                  <a:lnTo>
                    <a:pt x="13" y="2116"/>
                  </a:lnTo>
                  <a:lnTo>
                    <a:pt x="3" y="2087"/>
                  </a:lnTo>
                  <a:lnTo>
                    <a:pt x="0" y="2057"/>
                  </a:lnTo>
                  <a:lnTo>
                    <a:pt x="0" y="152"/>
                  </a:lnTo>
                  <a:lnTo>
                    <a:pt x="3" y="121"/>
                  </a:lnTo>
                  <a:lnTo>
                    <a:pt x="13" y="94"/>
                  </a:lnTo>
                  <a:lnTo>
                    <a:pt x="26" y="67"/>
                  </a:lnTo>
                  <a:lnTo>
                    <a:pt x="46" y="44"/>
                  </a:lnTo>
                  <a:lnTo>
                    <a:pt x="69" y="26"/>
                  </a:lnTo>
                  <a:lnTo>
                    <a:pt x="95" y="12"/>
                  </a:lnTo>
                  <a:lnTo>
                    <a:pt x="124" y="3"/>
                  </a:lnTo>
                  <a:lnTo>
                    <a:pt x="155" y="0"/>
                  </a:lnTo>
                  <a:close/>
                </a:path>
              </a:pathLst>
            </a:custGeom>
            <a:solidFill>
              <a:srgbClr val="DCC05A"/>
            </a:solidFill>
            <a:ln w="0">
              <a:noFill/>
              <a:prstDash val="solid"/>
              <a:round/>
              <a:headEnd/>
              <a:tailEnd/>
            </a:ln>
            <a:extLst>
              <a:ext uri="{91240B29-F687-4f45-9708-019B960494DF}">
                <a14:hiddenLine xmlns="" xmlns:a14="http://schemas.microsoft.com/office/drawing/2010/main" w="0">
                  <a:solidFill>
                    <a:srgbClr val="DCC05A"/>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85" name="Freeform 27"/>
            <p:cNvSpPr>
              <a:spLocks noEditPoints="1"/>
            </p:cNvSpPr>
            <p:nvPr/>
          </p:nvSpPr>
          <p:spPr bwMode="auto">
            <a:xfrm>
              <a:off x="3797567" y="3560387"/>
              <a:ext cx="264436" cy="259741"/>
            </a:xfrm>
            <a:custGeom>
              <a:avLst/>
              <a:gdLst>
                <a:gd name="T0" fmla="*/ 570 w 1523"/>
                <a:gd name="T1" fmla="*/ 147 h 1499"/>
                <a:gd name="T2" fmla="*/ 423 w 1523"/>
                <a:gd name="T3" fmla="*/ 198 h 1499"/>
                <a:gd name="T4" fmla="*/ 296 w 1523"/>
                <a:gd name="T5" fmla="*/ 291 h 1499"/>
                <a:gd name="T6" fmla="*/ 202 w 1523"/>
                <a:gd name="T7" fmla="*/ 416 h 1499"/>
                <a:gd name="T8" fmla="*/ 149 w 1523"/>
                <a:gd name="T9" fmla="*/ 561 h 1499"/>
                <a:gd name="T10" fmla="*/ 142 w 1523"/>
                <a:gd name="T11" fmla="*/ 717 h 1499"/>
                <a:gd name="T12" fmla="*/ 179 w 1523"/>
                <a:gd name="T13" fmla="*/ 867 h 1499"/>
                <a:gd name="T14" fmla="*/ 261 w 1523"/>
                <a:gd name="T15" fmla="*/ 1000 h 1499"/>
                <a:gd name="T16" fmla="*/ 378 w 1523"/>
                <a:gd name="T17" fmla="*/ 1104 h 1499"/>
                <a:gd name="T18" fmla="*/ 519 w 1523"/>
                <a:gd name="T19" fmla="*/ 1171 h 1499"/>
                <a:gd name="T20" fmla="*/ 675 w 1523"/>
                <a:gd name="T21" fmla="*/ 1194 h 1499"/>
                <a:gd name="T22" fmla="*/ 831 w 1523"/>
                <a:gd name="T23" fmla="*/ 1171 h 1499"/>
                <a:gd name="T24" fmla="*/ 973 w 1523"/>
                <a:gd name="T25" fmla="*/ 1104 h 1499"/>
                <a:gd name="T26" fmla="*/ 1091 w 1523"/>
                <a:gd name="T27" fmla="*/ 1000 h 1499"/>
                <a:gd name="T28" fmla="*/ 1171 w 1523"/>
                <a:gd name="T29" fmla="*/ 867 h 1499"/>
                <a:gd name="T30" fmla="*/ 1210 w 1523"/>
                <a:gd name="T31" fmla="*/ 717 h 1499"/>
                <a:gd name="T32" fmla="*/ 1201 w 1523"/>
                <a:gd name="T33" fmla="*/ 561 h 1499"/>
                <a:gd name="T34" fmla="*/ 1149 w 1523"/>
                <a:gd name="T35" fmla="*/ 416 h 1499"/>
                <a:gd name="T36" fmla="*/ 1055 w 1523"/>
                <a:gd name="T37" fmla="*/ 291 h 1499"/>
                <a:gd name="T38" fmla="*/ 928 w 1523"/>
                <a:gd name="T39" fmla="*/ 198 h 1499"/>
                <a:gd name="T40" fmla="*/ 781 w 1523"/>
                <a:gd name="T41" fmla="*/ 147 h 1499"/>
                <a:gd name="T42" fmla="*/ 675 w 1523"/>
                <a:gd name="T43" fmla="*/ 0 h 1499"/>
                <a:gd name="T44" fmla="*/ 851 w 1523"/>
                <a:gd name="T45" fmla="*/ 22 h 1499"/>
                <a:gd name="T46" fmla="*/ 1013 w 1523"/>
                <a:gd name="T47" fmla="*/ 88 h 1499"/>
                <a:gd name="T48" fmla="*/ 1153 w 1523"/>
                <a:gd name="T49" fmla="*/ 195 h 1499"/>
                <a:gd name="T50" fmla="*/ 1261 w 1523"/>
                <a:gd name="T51" fmla="*/ 332 h 1499"/>
                <a:gd name="T52" fmla="*/ 1327 w 1523"/>
                <a:gd name="T53" fmla="*/ 492 h 1499"/>
                <a:gd name="T54" fmla="*/ 1350 w 1523"/>
                <a:gd name="T55" fmla="*/ 665 h 1499"/>
                <a:gd name="T56" fmla="*/ 1325 w 1523"/>
                <a:gd name="T57" fmla="*/ 844 h 1499"/>
                <a:gd name="T58" fmla="*/ 1254 w 1523"/>
                <a:gd name="T59" fmla="*/ 1007 h 1499"/>
                <a:gd name="T60" fmla="*/ 1214 w 1523"/>
                <a:gd name="T61" fmla="*/ 1135 h 1499"/>
                <a:gd name="T62" fmla="*/ 1259 w 1523"/>
                <a:gd name="T63" fmla="*/ 1145 h 1499"/>
                <a:gd name="T64" fmla="*/ 1515 w 1523"/>
                <a:gd name="T65" fmla="*/ 1399 h 1499"/>
                <a:gd name="T66" fmla="*/ 1521 w 1523"/>
                <a:gd name="T67" fmla="*/ 1449 h 1499"/>
                <a:gd name="T68" fmla="*/ 1489 w 1523"/>
                <a:gd name="T69" fmla="*/ 1491 h 1499"/>
                <a:gd name="T70" fmla="*/ 1437 w 1523"/>
                <a:gd name="T71" fmla="*/ 1497 h 1499"/>
                <a:gd name="T72" fmla="*/ 1173 w 1523"/>
                <a:gd name="T73" fmla="*/ 1251 h 1499"/>
                <a:gd name="T74" fmla="*/ 1153 w 1523"/>
                <a:gd name="T75" fmla="*/ 1211 h 1499"/>
                <a:gd name="T76" fmla="*/ 1073 w 1523"/>
                <a:gd name="T77" fmla="*/ 1202 h 1499"/>
                <a:gd name="T78" fmla="*/ 914 w 1523"/>
                <a:gd name="T79" fmla="*/ 1287 h 1499"/>
                <a:gd name="T80" fmla="*/ 737 w 1523"/>
                <a:gd name="T81" fmla="*/ 1327 h 1499"/>
                <a:gd name="T82" fmla="*/ 557 w 1523"/>
                <a:gd name="T83" fmla="*/ 1320 h 1499"/>
                <a:gd name="T84" fmla="*/ 391 w 1523"/>
                <a:gd name="T85" fmla="*/ 1267 h 1499"/>
                <a:gd name="T86" fmla="*/ 243 w 1523"/>
                <a:gd name="T87" fmla="*/ 1175 h 1499"/>
                <a:gd name="T88" fmla="*/ 122 w 1523"/>
                <a:gd name="T89" fmla="*/ 1046 h 1499"/>
                <a:gd name="T90" fmla="*/ 41 w 1523"/>
                <a:gd name="T91" fmla="*/ 893 h 1499"/>
                <a:gd name="T92" fmla="*/ 3 w 1523"/>
                <a:gd name="T93" fmla="*/ 723 h 1499"/>
                <a:gd name="T94" fmla="*/ 11 w 1523"/>
                <a:gd name="T95" fmla="*/ 548 h 1499"/>
                <a:gd name="T96" fmla="*/ 64 w 1523"/>
                <a:gd name="T97" fmla="*/ 384 h 1499"/>
                <a:gd name="T98" fmla="*/ 157 w 1523"/>
                <a:gd name="T99" fmla="*/ 238 h 1499"/>
                <a:gd name="T100" fmla="*/ 289 w 1523"/>
                <a:gd name="T101" fmla="*/ 119 h 1499"/>
                <a:gd name="T102" fmla="*/ 444 w 1523"/>
                <a:gd name="T103" fmla="*/ 40 h 1499"/>
                <a:gd name="T104" fmla="*/ 616 w 1523"/>
                <a:gd name="T105" fmla="*/ 2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23" h="1499">
                  <a:moveTo>
                    <a:pt x="675" y="136"/>
                  </a:moveTo>
                  <a:lnTo>
                    <a:pt x="622" y="138"/>
                  </a:lnTo>
                  <a:lnTo>
                    <a:pt x="570" y="147"/>
                  </a:lnTo>
                  <a:lnTo>
                    <a:pt x="519" y="159"/>
                  </a:lnTo>
                  <a:lnTo>
                    <a:pt x="470" y="176"/>
                  </a:lnTo>
                  <a:lnTo>
                    <a:pt x="423" y="198"/>
                  </a:lnTo>
                  <a:lnTo>
                    <a:pt x="378" y="225"/>
                  </a:lnTo>
                  <a:lnTo>
                    <a:pt x="336" y="255"/>
                  </a:lnTo>
                  <a:lnTo>
                    <a:pt x="296" y="291"/>
                  </a:lnTo>
                  <a:lnTo>
                    <a:pt x="261" y="330"/>
                  </a:lnTo>
                  <a:lnTo>
                    <a:pt x="229" y="371"/>
                  </a:lnTo>
                  <a:lnTo>
                    <a:pt x="202" y="416"/>
                  </a:lnTo>
                  <a:lnTo>
                    <a:pt x="179" y="463"/>
                  </a:lnTo>
                  <a:lnTo>
                    <a:pt x="162" y="511"/>
                  </a:lnTo>
                  <a:lnTo>
                    <a:pt x="149" y="561"/>
                  </a:lnTo>
                  <a:lnTo>
                    <a:pt x="142" y="613"/>
                  </a:lnTo>
                  <a:lnTo>
                    <a:pt x="139" y="665"/>
                  </a:lnTo>
                  <a:lnTo>
                    <a:pt x="142" y="717"/>
                  </a:lnTo>
                  <a:lnTo>
                    <a:pt x="149" y="769"/>
                  </a:lnTo>
                  <a:lnTo>
                    <a:pt x="162" y="819"/>
                  </a:lnTo>
                  <a:lnTo>
                    <a:pt x="179" y="867"/>
                  </a:lnTo>
                  <a:lnTo>
                    <a:pt x="202" y="913"/>
                  </a:lnTo>
                  <a:lnTo>
                    <a:pt x="229" y="957"/>
                  </a:lnTo>
                  <a:lnTo>
                    <a:pt x="261" y="1000"/>
                  </a:lnTo>
                  <a:lnTo>
                    <a:pt x="296" y="1039"/>
                  </a:lnTo>
                  <a:lnTo>
                    <a:pt x="336" y="1073"/>
                  </a:lnTo>
                  <a:lnTo>
                    <a:pt x="378" y="1104"/>
                  </a:lnTo>
                  <a:lnTo>
                    <a:pt x="423" y="1131"/>
                  </a:lnTo>
                  <a:lnTo>
                    <a:pt x="470" y="1154"/>
                  </a:lnTo>
                  <a:lnTo>
                    <a:pt x="519" y="1171"/>
                  </a:lnTo>
                  <a:lnTo>
                    <a:pt x="570" y="1183"/>
                  </a:lnTo>
                  <a:lnTo>
                    <a:pt x="622" y="1190"/>
                  </a:lnTo>
                  <a:lnTo>
                    <a:pt x="675" y="1194"/>
                  </a:lnTo>
                  <a:lnTo>
                    <a:pt x="728" y="1190"/>
                  </a:lnTo>
                  <a:lnTo>
                    <a:pt x="781" y="1183"/>
                  </a:lnTo>
                  <a:lnTo>
                    <a:pt x="831" y="1171"/>
                  </a:lnTo>
                  <a:lnTo>
                    <a:pt x="881" y="1154"/>
                  </a:lnTo>
                  <a:lnTo>
                    <a:pt x="928" y="1131"/>
                  </a:lnTo>
                  <a:lnTo>
                    <a:pt x="973" y="1104"/>
                  </a:lnTo>
                  <a:lnTo>
                    <a:pt x="1016" y="1073"/>
                  </a:lnTo>
                  <a:lnTo>
                    <a:pt x="1055" y="1039"/>
                  </a:lnTo>
                  <a:lnTo>
                    <a:pt x="1091" y="1000"/>
                  </a:lnTo>
                  <a:lnTo>
                    <a:pt x="1122" y="957"/>
                  </a:lnTo>
                  <a:lnTo>
                    <a:pt x="1149" y="913"/>
                  </a:lnTo>
                  <a:lnTo>
                    <a:pt x="1171" y="867"/>
                  </a:lnTo>
                  <a:lnTo>
                    <a:pt x="1189" y="819"/>
                  </a:lnTo>
                  <a:lnTo>
                    <a:pt x="1201" y="769"/>
                  </a:lnTo>
                  <a:lnTo>
                    <a:pt x="1210" y="717"/>
                  </a:lnTo>
                  <a:lnTo>
                    <a:pt x="1212" y="665"/>
                  </a:lnTo>
                  <a:lnTo>
                    <a:pt x="1210" y="613"/>
                  </a:lnTo>
                  <a:lnTo>
                    <a:pt x="1201" y="561"/>
                  </a:lnTo>
                  <a:lnTo>
                    <a:pt x="1189" y="511"/>
                  </a:lnTo>
                  <a:lnTo>
                    <a:pt x="1171" y="463"/>
                  </a:lnTo>
                  <a:lnTo>
                    <a:pt x="1149" y="416"/>
                  </a:lnTo>
                  <a:lnTo>
                    <a:pt x="1122" y="371"/>
                  </a:lnTo>
                  <a:lnTo>
                    <a:pt x="1091" y="330"/>
                  </a:lnTo>
                  <a:lnTo>
                    <a:pt x="1055" y="291"/>
                  </a:lnTo>
                  <a:lnTo>
                    <a:pt x="1016" y="255"/>
                  </a:lnTo>
                  <a:lnTo>
                    <a:pt x="973" y="225"/>
                  </a:lnTo>
                  <a:lnTo>
                    <a:pt x="928" y="198"/>
                  </a:lnTo>
                  <a:lnTo>
                    <a:pt x="881" y="176"/>
                  </a:lnTo>
                  <a:lnTo>
                    <a:pt x="831" y="159"/>
                  </a:lnTo>
                  <a:lnTo>
                    <a:pt x="781" y="147"/>
                  </a:lnTo>
                  <a:lnTo>
                    <a:pt x="728" y="138"/>
                  </a:lnTo>
                  <a:lnTo>
                    <a:pt x="675" y="136"/>
                  </a:lnTo>
                  <a:close/>
                  <a:moveTo>
                    <a:pt x="675" y="0"/>
                  </a:moveTo>
                  <a:lnTo>
                    <a:pt x="736" y="2"/>
                  </a:lnTo>
                  <a:lnTo>
                    <a:pt x="794" y="10"/>
                  </a:lnTo>
                  <a:lnTo>
                    <a:pt x="851" y="22"/>
                  </a:lnTo>
                  <a:lnTo>
                    <a:pt x="906" y="40"/>
                  </a:lnTo>
                  <a:lnTo>
                    <a:pt x="961" y="61"/>
                  </a:lnTo>
                  <a:lnTo>
                    <a:pt x="1013" y="88"/>
                  </a:lnTo>
                  <a:lnTo>
                    <a:pt x="1062" y="119"/>
                  </a:lnTo>
                  <a:lnTo>
                    <a:pt x="1109" y="155"/>
                  </a:lnTo>
                  <a:lnTo>
                    <a:pt x="1153" y="195"/>
                  </a:lnTo>
                  <a:lnTo>
                    <a:pt x="1193" y="238"/>
                  </a:lnTo>
                  <a:lnTo>
                    <a:pt x="1229" y="284"/>
                  </a:lnTo>
                  <a:lnTo>
                    <a:pt x="1261" y="332"/>
                  </a:lnTo>
                  <a:lnTo>
                    <a:pt x="1288" y="384"/>
                  </a:lnTo>
                  <a:lnTo>
                    <a:pt x="1310" y="437"/>
                  </a:lnTo>
                  <a:lnTo>
                    <a:pt x="1327" y="492"/>
                  </a:lnTo>
                  <a:lnTo>
                    <a:pt x="1340" y="548"/>
                  </a:lnTo>
                  <a:lnTo>
                    <a:pt x="1348" y="605"/>
                  </a:lnTo>
                  <a:lnTo>
                    <a:pt x="1350" y="665"/>
                  </a:lnTo>
                  <a:lnTo>
                    <a:pt x="1347" y="726"/>
                  </a:lnTo>
                  <a:lnTo>
                    <a:pt x="1340" y="785"/>
                  </a:lnTo>
                  <a:lnTo>
                    <a:pt x="1325" y="844"/>
                  </a:lnTo>
                  <a:lnTo>
                    <a:pt x="1307" y="900"/>
                  </a:lnTo>
                  <a:lnTo>
                    <a:pt x="1283" y="954"/>
                  </a:lnTo>
                  <a:lnTo>
                    <a:pt x="1254" y="1007"/>
                  </a:lnTo>
                  <a:lnTo>
                    <a:pt x="1220" y="1056"/>
                  </a:lnTo>
                  <a:lnTo>
                    <a:pt x="1182" y="1103"/>
                  </a:lnTo>
                  <a:lnTo>
                    <a:pt x="1214" y="1135"/>
                  </a:lnTo>
                  <a:lnTo>
                    <a:pt x="1229" y="1135"/>
                  </a:lnTo>
                  <a:lnTo>
                    <a:pt x="1244" y="1138"/>
                  </a:lnTo>
                  <a:lnTo>
                    <a:pt x="1259" y="1145"/>
                  </a:lnTo>
                  <a:lnTo>
                    <a:pt x="1271" y="1155"/>
                  </a:lnTo>
                  <a:lnTo>
                    <a:pt x="1503" y="1384"/>
                  </a:lnTo>
                  <a:lnTo>
                    <a:pt x="1515" y="1399"/>
                  </a:lnTo>
                  <a:lnTo>
                    <a:pt x="1521" y="1415"/>
                  </a:lnTo>
                  <a:lnTo>
                    <a:pt x="1523" y="1432"/>
                  </a:lnTo>
                  <a:lnTo>
                    <a:pt x="1521" y="1449"/>
                  </a:lnTo>
                  <a:lnTo>
                    <a:pt x="1515" y="1466"/>
                  </a:lnTo>
                  <a:lnTo>
                    <a:pt x="1503" y="1480"/>
                  </a:lnTo>
                  <a:lnTo>
                    <a:pt x="1489" y="1491"/>
                  </a:lnTo>
                  <a:lnTo>
                    <a:pt x="1472" y="1497"/>
                  </a:lnTo>
                  <a:lnTo>
                    <a:pt x="1454" y="1499"/>
                  </a:lnTo>
                  <a:lnTo>
                    <a:pt x="1437" y="1497"/>
                  </a:lnTo>
                  <a:lnTo>
                    <a:pt x="1420" y="1491"/>
                  </a:lnTo>
                  <a:lnTo>
                    <a:pt x="1406" y="1480"/>
                  </a:lnTo>
                  <a:lnTo>
                    <a:pt x="1173" y="1251"/>
                  </a:lnTo>
                  <a:lnTo>
                    <a:pt x="1163" y="1239"/>
                  </a:lnTo>
                  <a:lnTo>
                    <a:pt x="1157" y="1225"/>
                  </a:lnTo>
                  <a:lnTo>
                    <a:pt x="1153" y="1211"/>
                  </a:lnTo>
                  <a:lnTo>
                    <a:pt x="1153" y="1196"/>
                  </a:lnTo>
                  <a:lnTo>
                    <a:pt x="1121" y="1164"/>
                  </a:lnTo>
                  <a:lnTo>
                    <a:pt x="1073" y="1202"/>
                  </a:lnTo>
                  <a:lnTo>
                    <a:pt x="1022" y="1235"/>
                  </a:lnTo>
                  <a:lnTo>
                    <a:pt x="969" y="1263"/>
                  </a:lnTo>
                  <a:lnTo>
                    <a:pt x="914" y="1287"/>
                  </a:lnTo>
                  <a:lnTo>
                    <a:pt x="856" y="1305"/>
                  </a:lnTo>
                  <a:lnTo>
                    <a:pt x="798" y="1319"/>
                  </a:lnTo>
                  <a:lnTo>
                    <a:pt x="737" y="1327"/>
                  </a:lnTo>
                  <a:lnTo>
                    <a:pt x="675" y="1330"/>
                  </a:lnTo>
                  <a:lnTo>
                    <a:pt x="616" y="1327"/>
                  </a:lnTo>
                  <a:lnTo>
                    <a:pt x="557" y="1320"/>
                  </a:lnTo>
                  <a:lnTo>
                    <a:pt x="500" y="1307"/>
                  </a:lnTo>
                  <a:lnTo>
                    <a:pt x="444" y="1290"/>
                  </a:lnTo>
                  <a:lnTo>
                    <a:pt x="391" y="1267"/>
                  </a:lnTo>
                  <a:lnTo>
                    <a:pt x="339" y="1242"/>
                  </a:lnTo>
                  <a:lnTo>
                    <a:pt x="289" y="1210"/>
                  </a:lnTo>
                  <a:lnTo>
                    <a:pt x="243" y="1175"/>
                  </a:lnTo>
                  <a:lnTo>
                    <a:pt x="198" y="1135"/>
                  </a:lnTo>
                  <a:lnTo>
                    <a:pt x="157" y="1092"/>
                  </a:lnTo>
                  <a:lnTo>
                    <a:pt x="122" y="1046"/>
                  </a:lnTo>
                  <a:lnTo>
                    <a:pt x="91" y="996"/>
                  </a:lnTo>
                  <a:lnTo>
                    <a:pt x="64" y="945"/>
                  </a:lnTo>
                  <a:lnTo>
                    <a:pt x="41" y="893"/>
                  </a:lnTo>
                  <a:lnTo>
                    <a:pt x="23" y="837"/>
                  </a:lnTo>
                  <a:lnTo>
                    <a:pt x="11" y="781"/>
                  </a:lnTo>
                  <a:lnTo>
                    <a:pt x="3" y="723"/>
                  </a:lnTo>
                  <a:lnTo>
                    <a:pt x="0" y="665"/>
                  </a:lnTo>
                  <a:lnTo>
                    <a:pt x="3" y="605"/>
                  </a:lnTo>
                  <a:lnTo>
                    <a:pt x="11" y="548"/>
                  </a:lnTo>
                  <a:lnTo>
                    <a:pt x="23" y="492"/>
                  </a:lnTo>
                  <a:lnTo>
                    <a:pt x="41" y="437"/>
                  </a:lnTo>
                  <a:lnTo>
                    <a:pt x="64" y="384"/>
                  </a:lnTo>
                  <a:lnTo>
                    <a:pt x="91" y="332"/>
                  </a:lnTo>
                  <a:lnTo>
                    <a:pt x="122" y="284"/>
                  </a:lnTo>
                  <a:lnTo>
                    <a:pt x="157" y="238"/>
                  </a:lnTo>
                  <a:lnTo>
                    <a:pt x="198" y="195"/>
                  </a:lnTo>
                  <a:lnTo>
                    <a:pt x="243" y="155"/>
                  </a:lnTo>
                  <a:lnTo>
                    <a:pt x="289" y="119"/>
                  </a:lnTo>
                  <a:lnTo>
                    <a:pt x="339" y="88"/>
                  </a:lnTo>
                  <a:lnTo>
                    <a:pt x="391" y="61"/>
                  </a:lnTo>
                  <a:lnTo>
                    <a:pt x="444" y="40"/>
                  </a:lnTo>
                  <a:lnTo>
                    <a:pt x="500" y="22"/>
                  </a:lnTo>
                  <a:lnTo>
                    <a:pt x="557" y="10"/>
                  </a:lnTo>
                  <a:lnTo>
                    <a:pt x="616" y="2"/>
                  </a:lnTo>
                  <a:lnTo>
                    <a:pt x="675" y="0"/>
                  </a:lnTo>
                  <a:close/>
                </a:path>
              </a:pathLst>
            </a:custGeom>
            <a:solidFill>
              <a:srgbClr val="DCC05A"/>
            </a:solidFill>
            <a:ln w="0">
              <a:noFill/>
              <a:prstDash val="solid"/>
              <a:round/>
              <a:headEnd/>
              <a:tailEnd/>
            </a:ln>
            <a:extLst>
              <a:ext uri="{91240B29-F687-4f45-9708-019B960494DF}">
                <a14:hiddenLine xmlns="" xmlns:a14="http://schemas.microsoft.com/office/drawing/2010/main" w="0">
                  <a:solidFill>
                    <a:srgbClr val="DCC05A"/>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77"/>
          <p:cNvGrpSpPr/>
          <p:nvPr/>
        </p:nvGrpSpPr>
        <p:grpSpPr>
          <a:xfrm>
            <a:off x="3163432" y="4996976"/>
            <a:ext cx="643921" cy="530285"/>
            <a:chOff x="2020431" y="4877163"/>
            <a:chExt cx="643921" cy="530285"/>
          </a:xfrm>
        </p:grpSpPr>
        <p:sp>
          <p:nvSpPr>
            <p:cNvPr id="115" name="Freeform 32"/>
            <p:cNvSpPr>
              <a:spLocks/>
            </p:cNvSpPr>
            <p:nvPr/>
          </p:nvSpPr>
          <p:spPr bwMode="auto">
            <a:xfrm>
              <a:off x="2076251" y="4982821"/>
              <a:ext cx="99678" cy="99678"/>
            </a:xfrm>
            <a:custGeom>
              <a:avLst/>
              <a:gdLst>
                <a:gd name="T0" fmla="*/ 275 w 549"/>
                <a:gd name="T1" fmla="*/ 0 h 549"/>
                <a:gd name="T2" fmla="*/ 315 w 549"/>
                <a:gd name="T3" fmla="*/ 3 h 549"/>
                <a:gd name="T4" fmla="*/ 354 w 549"/>
                <a:gd name="T5" fmla="*/ 12 h 549"/>
                <a:gd name="T6" fmla="*/ 390 w 549"/>
                <a:gd name="T7" fmla="*/ 26 h 549"/>
                <a:gd name="T8" fmla="*/ 423 w 549"/>
                <a:gd name="T9" fmla="*/ 44 h 549"/>
                <a:gd name="T10" fmla="*/ 455 w 549"/>
                <a:gd name="T11" fmla="*/ 67 h 549"/>
                <a:gd name="T12" fmla="*/ 481 w 549"/>
                <a:gd name="T13" fmla="*/ 94 h 549"/>
                <a:gd name="T14" fmla="*/ 505 w 549"/>
                <a:gd name="T15" fmla="*/ 125 h 549"/>
                <a:gd name="T16" fmla="*/ 523 w 549"/>
                <a:gd name="T17" fmla="*/ 159 h 549"/>
                <a:gd name="T18" fmla="*/ 538 w 549"/>
                <a:gd name="T19" fmla="*/ 195 h 549"/>
                <a:gd name="T20" fmla="*/ 546 w 549"/>
                <a:gd name="T21" fmla="*/ 234 h 549"/>
                <a:gd name="T22" fmla="*/ 549 w 549"/>
                <a:gd name="T23" fmla="*/ 275 h 549"/>
                <a:gd name="T24" fmla="*/ 546 w 549"/>
                <a:gd name="T25" fmla="*/ 316 h 549"/>
                <a:gd name="T26" fmla="*/ 538 w 549"/>
                <a:gd name="T27" fmla="*/ 354 h 549"/>
                <a:gd name="T28" fmla="*/ 523 w 549"/>
                <a:gd name="T29" fmla="*/ 391 h 549"/>
                <a:gd name="T30" fmla="*/ 505 w 549"/>
                <a:gd name="T31" fmla="*/ 424 h 549"/>
                <a:gd name="T32" fmla="*/ 481 w 549"/>
                <a:gd name="T33" fmla="*/ 455 h 549"/>
                <a:gd name="T34" fmla="*/ 455 w 549"/>
                <a:gd name="T35" fmla="*/ 482 h 549"/>
                <a:gd name="T36" fmla="*/ 423 w 549"/>
                <a:gd name="T37" fmla="*/ 505 h 549"/>
                <a:gd name="T38" fmla="*/ 390 w 549"/>
                <a:gd name="T39" fmla="*/ 523 h 549"/>
                <a:gd name="T40" fmla="*/ 354 w 549"/>
                <a:gd name="T41" fmla="*/ 537 h 549"/>
                <a:gd name="T42" fmla="*/ 315 w 549"/>
                <a:gd name="T43" fmla="*/ 546 h 549"/>
                <a:gd name="T44" fmla="*/ 275 w 549"/>
                <a:gd name="T45" fmla="*/ 549 h 549"/>
                <a:gd name="T46" fmla="*/ 233 w 549"/>
                <a:gd name="T47" fmla="*/ 546 h 549"/>
                <a:gd name="T48" fmla="*/ 195 w 549"/>
                <a:gd name="T49" fmla="*/ 537 h 549"/>
                <a:gd name="T50" fmla="*/ 158 w 549"/>
                <a:gd name="T51" fmla="*/ 523 h 549"/>
                <a:gd name="T52" fmla="*/ 125 w 549"/>
                <a:gd name="T53" fmla="*/ 505 h 549"/>
                <a:gd name="T54" fmla="*/ 94 w 549"/>
                <a:gd name="T55" fmla="*/ 482 h 549"/>
                <a:gd name="T56" fmla="*/ 67 w 549"/>
                <a:gd name="T57" fmla="*/ 455 h 549"/>
                <a:gd name="T58" fmla="*/ 44 w 549"/>
                <a:gd name="T59" fmla="*/ 424 h 549"/>
                <a:gd name="T60" fmla="*/ 25 w 549"/>
                <a:gd name="T61" fmla="*/ 391 h 549"/>
                <a:gd name="T62" fmla="*/ 12 w 549"/>
                <a:gd name="T63" fmla="*/ 354 h 549"/>
                <a:gd name="T64" fmla="*/ 3 w 549"/>
                <a:gd name="T65" fmla="*/ 316 h 549"/>
                <a:gd name="T66" fmla="*/ 0 w 549"/>
                <a:gd name="T67" fmla="*/ 275 h 549"/>
                <a:gd name="T68" fmla="*/ 3 w 549"/>
                <a:gd name="T69" fmla="*/ 234 h 549"/>
                <a:gd name="T70" fmla="*/ 12 w 549"/>
                <a:gd name="T71" fmla="*/ 195 h 549"/>
                <a:gd name="T72" fmla="*/ 25 w 549"/>
                <a:gd name="T73" fmla="*/ 159 h 549"/>
                <a:gd name="T74" fmla="*/ 44 w 549"/>
                <a:gd name="T75" fmla="*/ 125 h 549"/>
                <a:gd name="T76" fmla="*/ 67 w 549"/>
                <a:gd name="T77" fmla="*/ 94 h 549"/>
                <a:gd name="T78" fmla="*/ 94 w 549"/>
                <a:gd name="T79" fmla="*/ 67 h 549"/>
                <a:gd name="T80" fmla="*/ 125 w 549"/>
                <a:gd name="T81" fmla="*/ 44 h 549"/>
                <a:gd name="T82" fmla="*/ 158 w 549"/>
                <a:gd name="T83" fmla="*/ 26 h 549"/>
                <a:gd name="T84" fmla="*/ 195 w 549"/>
                <a:gd name="T85" fmla="*/ 12 h 549"/>
                <a:gd name="T86" fmla="*/ 233 w 549"/>
                <a:gd name="T87" fmla="*/ 3 h 549"/>
                <a:gd name="T88" fmla="*/ 275 w 549"/>
                <a:gd name="T89"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9" h="549">
                  <a:moveTo>
                    <a:pt x="275" y="0"/>
                  </a:moveTo>
                  <a:lnTo>
                    <a:pt x="315" y="3"/>
                  </a:lnTo>
                  <a:lnTo>
                    <a:pt x="354" y="12"/>
                  </a:lnTo>
                  <a:lnTo>
                    <a:pt x="390" y="26"/>
                  </a:lnTo>
                  <a:lnTo>
                    <a:pt x="423" y="44"/>
                  </a:lnTo>
                  <a:lnTo>
                    <a:pt x="455" y="67"/>
                  </a:lnTo>
                  <a:lnTo>
                    <a:pt x="481" y="94"/>
                  </a:lnTo>
                  <a:lnTo>
                    <a:pt x="505" y="125"/>
                  </a:lnTo>
                  <a:lnTo>
                    <a:pt x="523" y="159"/>
                  </a:lnTo>
                  <a:lnTo>
                    <a:pt x="538" y="195"/>
                  </a:lnTo>
                  <a:lnTo>
                    <a:pt x="546" y="234"/>
                  </a:lnTo>
                  <a:lnTo>
                    <a:pt x="549" y="275"/>
                  </a:lnTo>
                  <a:lnTo>
                    <a:pt x="546" y="316"/>
                  </a:lnTo>
                  <a:lnTo>
                    <a:pt x="538" y="354"/>
                  </a:lnTo>
                  <a:lnTo>
                    <a:pt x="523" y="391"/>
                  </a:lnTo>
                  <a:lnTo>
                    <a:pt x="505" y="424"/>
                  </a:lnTo>
                  <a:lnTo>
                    <a:pt x="481" y="455"/>
                  </a:lnTo>
                  <a:lnTo>
                    <a:pt x="455" y="482"/>
                  </a:lnTo>
                  <a:lnTo>
                    <a:pt x="423" y="505"/>
                  </a:lnTo>
                  <a:lnTo>
                    <a:pt x="390" y="523"/>
                  </a:lnTo>
                  <a:lnTo>
                    <a:pt x="354" y="537"/>
                  </a:lnTo>
                  <a:lnTo>
                    <a:pt x="315" y="546"/>
                  </a:lnTo>
                  <a:lnTo>
                    <a:pt x="275" y="549"/>
                  </a:lnTo>
                  <a:lnTo>
                    <a:pt x="233" y="546"/>
                  </a:lnTo>
                  <a:lnTo>
                    <a:pt x="195" y="537"/>
                  </a:lnTo>
                  <a:lnTo>
                    <a:pt x="158" y="523"/>
                  </a:lnTo>
                  <a:lnTo>
                    <a:pt x="125" y="505"/>
                  </a:lnTo>
                  <a:lnTo>
                    <a:pt x="94" y="482"/>
                  </a:lnTo>
                  <a:lnTo>
                    <a:pt x="67" y="455"/>
                  </a:lnTo>
                  <a:lnTo>
                    <a:pt x="44" y="424"/>
                  </a:lnTo>
                  <a:lnTo>
                    <a:pt x="25" y="391"/>
                  </a:lnTo>
                  <a:lnTo>
                    <a:pt x="12" y="354"/>
                  </a:lnTo>
                  <a:lnTo>
                    <a:pt x="3" y="316"/>
                  </a:lnTo>
                  <a:lnTo>
                    <a:pt x="0" y="275"/>
                  </a:lnTo>
                  <a:lnTo>
                    <a:pt x="3" y="234"/>
                  </a:lnTo>
                  <a:lnTo>
                    <a:pt x="12" y="195"/>
                  </a:lnTo>
                  <a:lnTo>
                    <a:pt x="25" y="159"/>
                  </a:lnTo>
                  <a:lnTo>
                    <a:pt x="44" y="125"/>
                  </a:lnTo>
                  <a:lnTo>
                    <a:pt x="67" y="94"/>
                  </a:lnTo>
                  <a:lnTo>
                    <a:pt x="94" y="67"/>
                  </a:lnTo>
                  <a:lnTo>
                    <a:pt x="125" y="44"/>
                  </a:lnTo>
                  <a:lnTo>
                    <a:pt x="158" y="26"/>
                  </a:lnTo>
                  <a:lnTo>
                    <a:pt x="195" y="12"/>
                  </a:lnTo>
                  <a:lnTo>
                    <a:pt x="233" y="3"/>
                  </a:lnTo>
                  <a:lnTo>
                    <a:pt x="275" y="0"/>
                  </a:lnTo>
                  <a:close/>
                </a:path>
              </a:pathLst>
            </a:custGeom>
            <a:solidFill>
              <a:schemeClr val="hlink"/>
            </a:solidFill>
            <a:ln w="0">
              <a:noFill/>
              <a:prstDash val="solid"/>
              <a:round/>
              <a:headEnd/>
              <a:tailEnd/>
            </a:ln>
            <a:extLst>
              <a:ext uri="{91240B29-F687-4f45-9708-019B960494DF}">
                <a14:hiddenLine xmlns="" xmlns:a14="http://schemas.microsoft.com/office/drawing/2010/main" w="0">
                  <a:solidFill>
                    <a:schemeClr val="hlink"/>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3"/>
            <p:cNvSpPr>
              <a:spLocks/>
            </p:cNvSpPr>
            <p:nvPr/>
          </p:nvSpPr>
          <p:spPr bwMode="auto">
            <a:xfrm>
              <a:off x="2068276" y="5084492"/>
              <a:ext cx="195369" cy="320963"/>
            </a:xfrm>
            <a:custGeom>
              <a:avLst/>
              <a:gdLst>
                <a:gd name="T0" fmla="*/ 270 w 1068"/>
                <a:gd name="T1" fmla="*/ 1 h 1770"/>
                <a:gd name="T2" fmla="*/ 296 w 1068"/>
                <a:gd name="T3" fmla="*/ 4 h 1770"/>
                <a:gd name="T4" fmla="*/ 312 w 1068"/>
                <a:gd name="T5" fmla="*/ 8 h 1770"/>
                <a:gd name="T6" fmla="*/ 345 w 1068"/>
                <a:gd name="T7" fmla="*/ 17 h 1770"/>
                <a:gd name="T8" fmla="*/ 404 w 1068"/>
                <a:gd name="T9" fmla="*/ 48 h 1770"/>
                <a:gd name="T10" fmla="*/ 455 w 1068"/>
                <a:gd name="T11" fmla="*/ 91 h 1770"/>
                <a:gd name="T12" fmla="*/ 476 w 1068"/>
                <a:gd name="T13" fmla="*/ 119 h 1770"/>
                <a:gd name="T14" fmla="*/ 541 w 1068"/>
                <a:gd name="T15" fmla="*/ 206 h 1770"/>
                <a:gd name="T16" fmla="*/ 595 w 1068"/>
                <a:gd name="T17" fmla="*/ 275 h 1770"/>
                <a:gd name="T18" fmla="*/ 644 w 1068"/>
                <a:gd name="T19" fmla="*/ 325 h 1770"/>
                <a:gd name="T20" fmla="*/ 689 w 1068"/>
                <a:gd name="T21" fmla="*/ 358 h 1770"/>
                <a:gd name="T22" fmla="*/ 736 w 1068"/>
                <a:gd name="T23" fmla="*/ 376 h 1770"/>
                <a:gd name="T24" fmla="*/ 788 w 1068"/>
                <a:gd name="T25" fmla="*/ 378 h 1770"/>
                <a:gd name="T26" fmla="*/ 849 w 1068"/>
                <a:gd name="T27" fmla="*/ 366 h 1770"/>
                <a:gd name="T28" fmla="*/ 923 w 1068"/>
                <a:gd name="T29" fmla="*/ 341 h 1770"/>
                <a:gd name="T30" fmla="*/ 971 w 1068"/>
                <a:gd name="T31" fmla="*/ 334 h 1770"/>
                <a:gd name="T32" fmla="*/ 1015 w 1068"/>
                <a:gd name="T33" fmla="*/ 349 h 1770"/>
                <a:gd name="T34" fmla="*/ 1049 w 1068"/>
                <a:gd name="T35" fmla="*/ 381 h 1770"/>
                <a:gd name="T36" fmla="*/ 1067 w 1068"/>
                <a:gd name="T37" fmla="*/ 427 h 1770"/>
                <a:gd name="T38" fmla="*/ 1062 w 1068"/>
                <a:gd name="T39" fmla="*/ 474 h 1770"/>
                <a:gd name="T40" fmla="*/ 1039 w 1068"/>
                <a:gd name="T41" fmla="*/ 514 h 1770"/>
                <a:gd name="T42" fmla="*/ 999 w 1068"/>
                <a:gd name="T43" fmla="*/ 541 h 1770"/>
                <a:gd name="T44" fmla="*/ 899 w 1068"/>
                <a:gd name="T45" fmla="*/ 572 h 1770"/>
                <a:gd name="T46" fmla="*/ 810 w 1068"/>
                <a:gd name="T47" fmla="*/ 588 h 1770"/>
                <a:gd name="T48" fmla="*/ 724 w 1068"/>
                <a:gd name="T49" fmla="*/ 586 h 1770"/>
                <a:gd name="T50" fmla="*/ 643 w 1068"/>
                <a:gd name="T51" fmla="*/ 568 h 1770"/>
                <a:gd name="T52" fmla="*/ 570 w 1068"/>
                <a:gd name="T53" fmla="*/ 533 h 1770"/>
                <a:gd name="T54" fmla="*/ 505 w 1068"/>
                <a:gd name="T55" fmla="*/ 484 h 1770"/>
                <a:gd name="T56" fmla="*/ 723 w 1068"/>
                <a:gd name="T57" fmla="*/ 784 h 1770"/>
                <a:gd name="T58" fmla="*/ 775 w 1068"/>
                <a:gd name="T59" fmla="*/ 796 h 1770"/>
                <a:gd name="T60" fmla="*/ 817 w 1068"/>
                <a:gd name="T61" fmla="*/ 825 h 1770"/>
                <a:gd name="T62" fmla="*/ 843 w 1068"/>
                <a:gd name="T63" fmla="*/ 870 h 1770"/>
                <a:gd name="T64" fmla="*/ 934 w 1068"/>
                <a:gd name="T65" fmla="*/ 1630 h 1770"/>
                <a:gd name="T66" fmla="*/ 930 w 1068"/>
                <a:gd name="T67" fmla="*/ 1680 h 1770"/>
                <a:gd name="T68" fmla="*/ 907 w 1068"/>
                <a:gd name="T69" fmla="*/ 1722 h 1770"/>
                <a:gd name="T70" fmla="*/ 871 w 1068"/>
                <a:gd name="T71" fmla="*/ 1754 h 1770"/>
                <a:gd name="T72" fmla="*/ 823 w 1068"/>
                <a:gd name="T73" fmla="*/ 1769 h 1770"/>
                <a:gd name="T74" fmla="*/ 808 w 1068"/>
                <a:gd name="T75" fmla="*/ 1770 h 1770"/>
                <a:gd name="T76" fmla="*/ 757 w 1068"/>
                <a:gd name="T77" fmla="*/ 1759 h 1770"/>
                <a:gd name="T78" fmla="*/ 716 w 1068"/>
                <a:gd name="T79" fmla="*/ 1730 h 1770"/>
                <a:gd name="T80" fmla="*/ 689 w 1068"/>
                <a:gd name="T81" fmla="*/ 1686 h 1770"/>
                <a:gd name="T82" fmla="*/ 611 w 1068"/>
                <a:gd name="T83" fmla="*/ 1037 h 1770"/>
                <a:gd name="T84" fmla="*/ 253 w 1068"/>
                <a:gd name="T85" fmla="*/ 1038 h 1770"/>
                <a:gd name="T86" fmla="*/ 192 w 1068"/>
                <a:gd name="T87" fmla="*/ 1032 h 1770"/>
                <a:gd name="T88" fmla="*/ 133 w 1068"/>
                <a:gd name="T89" fmla="*/ 1012 h 1770"/>
                <a:gd name="T90" fmla="*/ 81 w 1068"/>
                <a:gd name="T91" fmla="*/ 981 h 1770"/>
                <a:gd name="T92" fmla="*/ 39 w 1068"/>
                <a:gd name="T93" fmla="*/ 938 h 1770"/>
                <a:gd name="T94" fmla="*/ 11 w 1068"/>
                <a:gd name="T95" fmla="*/ 886 h 1770"/>
                <a:gd name="T96" fmla="*/ 0 w 1068"/>
                <a:gd name="T97" fmla="*/ 824 h 1770"/>
                <a:gd name="T98" fmla="*/ 4 w 1068"/>
                <a:gd name="T99" fmla="*/ 186 h 1770"/>
                <a:gd name="T100" fmla="*/ 24 w 1068"/>
                <a:gd name="T101" fmla="*/ 128 h 1770"/>
                <a:gd name="T102" fmla="*/ 61 w 1068"/>
                <a:gd name="T103" fmla="*/ 79 h 1770"/>
                <a:gd name="T104" fmla="*/ 109 w 1068"/>
                <a:gd name="T105" fmla="*/ 42 h 1770"/>
                <a:gd name="T106" fmla="*/ 163 w 1068"/>
                <a:gd name="T107" fmla="*/ 16 h 1770"/>
                <a:gd name="T108" fmla="*/ 192 w 1068"/>
                <a:gd name="T109" fmla="*/ 8 h 1770"/>
                <a:gd name="T110" fmla="*/ 202 w 1068"/>
                <a:gd name="T111" fmla="*/ 7 h 1770"/>
                <a:gd name="T112" fmla="*/ 225 w 1068"/>
                <a:gd name="T113" fmla="*/ 2 h 1770"/>
                <a:gd name="T114" fmla="*/ 255 w 1068"/>
                <a:gd name="T115" fmla="*/ 0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8" h="1770">
                  <a:moveTo>
                    <a:pt x="255" y="0"/>
                  </a:moveTo>
                  <a:lnTo>
                    <a:pt x="270" y="1"/>
                  </a:lnTo>
                  <a:lnTo>
                    <a:pt x="283" y="2"/>
                  </a:lnTo>
                  <a:lnTo>
                    <a:pt x="296" y="4"/>
                  </a:lnTo>
                  <a:lnTo>
                    <a:pt x="306" y="7"/>
                  </a:lnTo>
                  <a:lnTo>
                    <a:pt x="312" y="8"/>
                  </a:lnTo>
                  <a:lnTo>
                    <a:pt x="315" y="9"/>
                  </a:lnTo>
                  <a:lnTo>
                    <a:pt x="345" y="17"/>
                  </a:lnTo>
                  <a:lnTo>
                    <a:pt x="374" y="30"/>
                  </a:lnTo>
                  <a:lnTo>
                    <a:pt x="404" y="48"/>
                  </a:lnTo>
                  <a:lnTo>
                    <a:pt x="431" y="67"/>
                  </a:lnTo>
                  <a:lnTo>
                    <a:pt x="455" y="91"/>
                  </a:lnTo>
                  <a:lnTo>
                    <a:pt x="474" y="117"/>
                  </a:lnTo>
                  <a:lnTo>
                    <a:pt x="476" y="119"/>
                  </a:lnTo>
                  <a:lnTo>
                    <a:pt x="510" y="165"/>
                  </a:lnTo>
                  <a:lnTo>
                    <a:pt x="541" y="206"/>
                  </a:lnTo>
                  <a:lnTo>
                    <a:pt x="569" y="243"/>
                  </a:lnTo>
                  <a:lnTo>
                    <a:pt x="595" y="275"/>
                  </a:lnTo>
                  <a:lnTo>
                    <a:pt x="620" y="302"/>
                  </a:lnTo>
                  <a:lnTo>
                    <a:pt x="644" y="325"/>
                  </a:lnTo>
                  <a:lnTo>
                    <a:pt x="667" y="343"/>
                  </a:lnTo>
                  <a:lnTo>
                    <a:pt x="689" y="358"/>
                  </a:lnTo>
                  <a:lnTo>
                    <a:pt x="712" y="369"/>
                  </a:lnTo>
                  <a:lnTo>
                    <a:pt x="736" y="376"/>
                  </a:lnTo>
                  <a:lnTo>
                    <a:pt x="762" y="378"/>
                  </a:lnTo>
                  <a:lnTo>
                    <a:pt x="788" y="378"/>
                  </a:lnTo>
                  <a:lnTo>
                    <a:pt x="818" y="374"/>
                  </a:lnTo>
                  <a:lnTo>
                    <a:pt x="849" y="366"/>
                  </a:lnTo>
                  <a:lnTo>
                    <a:pt x="885" y="355"/>
                  </a:lnTo>
                  <a:lnTo>
                    <a:pt x="923" y="341"/>
                  </a:lnTo>
                  <a:lnTo>
                    <a:pt x="947" y="336"/>
                  </a:lnTo>
                  <a:lnTo>
                    <a:pt x="971" y="334"/>
                  </a:lnTo>
                  <a:lnTo>
                    <a:pt x="994" y="340"/>
                  </a:lnTo>
                  <a:lnTo>
                    <a:pt x="1015" y="349"/>
                  </a:lnTo>
                  <a:lnTo>
                    <a:pt x="1034" y="363"/>
                  </a:lnTo>
                  <a:lnTo>
                    <a:pt x="1049" y="381"/>
                  </a:lnTo>
                  <a:lnTo>
                    <a:pt x="1061" y="403"/>
                  </a:lnTo>
                  <a:lnTo>
                    <a:pt x="1067" y="427"/>
                  </a:lnTo>
                  <a:lnTo>
                    <a:pt x="1068" y="451"/>
                  </a:lnTo>
                  <a:lnTo>
                    <a:pt x="1062" y="474"/>
                  </a:lnTo>
                  <a:lnTo>
                    <a:pt x="1053" y="495"/>
                  </a:lnTo>
                  <a:lnTo>
                    <a:pt x="1039" y="514"/>
                  </a:lnTo>
                  <a:lnTo>
                    <a:pt x="1021" y="529"/>
                  </a:lnTo>
                  <a:lnTo>
                    <a:pt x="999" y="541"/>
                  </a:lnTo>
                  <a:lnTo>
                    <a:pt x="948" y="558"/>
                  </a:lnTo>
                  <a:lnTo>
                    <a:pt x="899" y="572"/>
                  </a:lnTo>
                  <a:lnTo>
                    <a:pt x="854" y="582"/>
                  </a:lnTo>
                  <a:lnTo>
                    <a:pt x="810" y="588"/>
                  </a:lnTo>
                  <a:lnTo>
                    <a:pt x="769" y="590"/>
                  </a:lnTo>
                  <a:lnTo>
                    <a:pt x="724" y="586"/>
                  </a:lnTo>
                  <a:lnTo>
                    <a:pt x="682" y="580"/>
                  </a:lnTo>
                  <a:lnTo>
                    <a:pt x="643" y="568"/>
                  </a:lnTo>
                  <a:lnTo>
                    <a:pt x="606" y="553"/>
                  </a:lnTo>
                  <a:lnTo>
                    <a:pt x="570" y="533"/>
                  </a:lnTo>
                  <a:lnTo>
                    <a:pt x="537" y="510"/>
                  </a:lnTo>
                  <a:lnTo>
                    <a:pt x="505" y="484"/>
                  </a:lnTo>
                  <a:lnTo>
                    <a:pt x="505" y="785"/>
                  </a:lnTo>
                  <a:lnTo>
                    <a:pt x="723" y="784"/>
                  </a:lnTo>
                  <a:lnTo>
                    <a:pt x="750" y="787"/>
                  </a:lnTo>
                  <a:lnTo>
                    <a:pt x="775" y="796"/>
                  </a:lnTo>
                  <a:lnTo>
                    <a:pt x="797" y="808"/>
                  </a:lnTo>
                  <a:lnTo>
                    <a:pt x="817" y="825"/>
                  </a:lnTo>
                  <a:lnTo>
                    <a:pt x="832" y="846"/>
                  </a:lnTo>
                  <a:lnTo>
                    <a:pt x="843" y="870"/>
                  </a:lnTo>
                  <a:lnTo>
                    <a:pt x="848" y="896"/>
                  </a:lnTo>
                  <a:lnTo>
                    <a:pt x="934" y="1630"/>
                  </a:lnTo>
                  <a:lnTo>
                    <a:pt x="934" y="1655"/>
                  </a:lnTo>
                  <a:lnTo>
                    <a:pt x="930" y="1680"/>
                  </a:lnTo>
                  <a:lnTo>
                    <a:pt x="921" y="1702"/>
                  </a:lnTo>
                  <a:lnTo>
                    <a:pt x="907" y="1722"/>
                  </a:lnTo>
                  <a:lnTo>
                    <a:pt x="890" y="1740"/>
                  </a:lnTo>
                  <a:lnTo>
                    <a:pt x="871" y="1754"/>
                  </a:lnTo>
                  <a:lnTo>
                    <a:pt x="848" y="1764"/>
                  </a:lnTo>
                  <a:lnTo>
                    <a:pt x="823" y="1769"/>
                  </a:lnTo>
                  <a:lnTo>
                    <a:pt x="815" y="1770"/>
                  </a:lnTo>
                  <a:lnTo>
                    <a:pt x="808" y="1770"/>
                  </a:lnTo>
                  <a:lnTo>
                    <a:pt x="782" y="1768"/>
                  </a:lnTo>
                  <a:lnTo>
                    <a:pt x="757" y="1759"/>
                  </a:lnTo>
                  <a:lnTo>
                    <a:pt x="735" y="1746"/>
                  </a:lnTo>
                  <a:lnTo>
                    <a:pt x="716" y="1730"/>
                  </a:lnTo>
                  <a:lnTo>
                    <a:pt x="700" y="1709"/>
                  </a:lnTo>
                  <a:lnTo>
                    <a:pt x="689" y="1686"/>
                  </a:lnTo>
                  <a:lnTo>
                    <a:pt x="683" y="1659"/>
                  </a:lnTo>
                  <a:lnTo>
                    <a:pt x="611" y="1037"/>
                  </a:lnTo>
                  <a:lnTo>
                    <a:pt x="273" y="1037"/>
                  </a:lnTo>
                  <a:lnTo>
                    <a:pt x="253" y="1038"/>
                  </a:lnTo>
                  <a:lnTo>
                    <a:pt x="222" y="1036"/>
                  </a:lnTo>
                  <a:lnTo>
                    <a:pt x="192" y="1032"/>
                  </a:lnTo>
                  <a:lnTo>
                    <a:pt x="162" y="1023"/>
                  </a:lnTo>
                  <a:lnTo>
                    <a:pt x="133" y="1012"/>
                  </a:lnTo>
                  <a:lnTo>
                    <a:pt x="106" y="998"/>
                  </a:lnTo>
                  <a:lnTo>
                    <a:pt x="81" y="981"/>
                  </a:lnTo>
                  <a:lnTo>
                    <a:pt x="58" y="961"/>
                  </a:lnTo>
                  <a:lnTo>
                    <a:pt x="39" y="938"/>
                  </a:lnTo>
                  <a:lnTo>
                    <a:pt x="23" y="913"/>
                  </a:lnTo>
                  <a:lnTo>
                    <a:pt x="11" y="886"/>
                  </a:lnTo>
                  <a:lnTo>
                    <a:pt x="4" y="857"/>
                  </a:lnTo>
                  <a:lnTo>
                    <a:pt x="0" y="824"/>
                  </a:lnTo>
                  <a:lnTo>
                    <a:pt x="0" y="218"/>
                  </a:lnTo>
                  <a:lnTo>
                    <a:pt x="4" y="186"/>
                  </a:lnTo>
                  <a:lnTo>
                    <a:pt x="11" y="155"/>
                  </a:lnTo>
                  <a:lnTo>
                    <a:pt x="24" y="128"/>
                  </a:lnTo>
                  <a:lnTo>
                    <a:pt x="41" y="102"/>
                  </a:lnTo>
                  <a:lnTo>
                    <a:pt x="61" y="79"/>
                  </a:lnTo>
                  <a:lnTo>
                    <a:pt x="84" y="60"/>
                  </a:lnTo>
                  <a:lnTo>
                    <a:pt x="109" y="42"/>
                  </a:lnTo>
                  <a:lnTo>
                    <a:pt x="136" y="28"/>
                  </a:lnTo>
                  <a:lnTo>
                    <a:pt x="163" y="16"/>
                  </a:lnTo>
                  <a:lnTo>
                    <a:pt x="192" y="8"/>
                  </a:lnTo>
                  <a:lnTo>
                    <a:pt x="192" y="8"/>
                  </a:lnTo>
                  <a:lnTo>
                    <a:pt x="195" y="8"/>
                  </a:lnTo>
                  <a:lnTo>
                    <a:pt x="202" y="7"/>
                  </a:lnTo>
                  <a:lnTo>
                    <a:pt x="212" y="4"/>
                  </a:lnTo>
                  <a:lnTo>
                    <a:pt x="225" y="2"/>
                  </a:lnTo>
                  <a:lnTo>
                    <a:pt x="240" y="1"/>
                  </a:lnTo>
                  <a:lnTo>
                    <a:pt x="255" y="0"/>
                  </a:lnTo>
                  <a:close/>
                </a:path>
              </a:pathLst>
            </a:custGeom>
            <a:solidFill>
              <a:schemeClr val="hlink"/>
            </a:solidFill>
            <a:ln w="0">
              <a:noFill/>
              <a:prstDash val="solid"/>
              <a:round/>
              <a:headEnd/>
              <a:tailEnd/>
            </a:ln>
            <a:extLst>
              <a:ext uri="{91240B29-F687-4f45-9708-019B960494DF}">
                <a14:hiddenLine xmlns="" xmlns:a14="http://schemas.microsoft.com/office/drawing/2010/main" w="0">
                  <a:solidFill>
                    <a:schemeClr val="hlink"/>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4"/>
            <p:cNvSpPr>
              <a:spLocks/>
            </p:cNvSpPr>
            <p:nvPr/>
          </p:nvSpPr>
          <p:spPr bwMode="auto">
            <a:xfrm>
              <a:off x="2020431" y="5106421"/>
              <a:ext cx="153505" cy="301027"/>
            </a:xfrm>
            <a:custGeom>
              <a:avLst/>
              <a:gdLst>
                <a:gd name="T0" fmla="*/ 131 w 847"/>
                <a:gd name="T1" fmla="*/ 3 h 1660"/>
                <a:gd name="T2" fmla="*/ 174 w 847"/>
                <a:gd name="T3" fmla="*/ 23 h 1660"/>
                <a:gd name="T4" fmla="*/ 202 w 847"/>
                <a:gd name="T5" fmla="*/ 59 h 1660"/>
                <a:gd name="T6" fmla="*/ 213 w 847"/>
                <a:gd name="T7" fmla="*/ 106 h 1660"/>
                <a:gd name="T8" fmla="*/ 740 w 847"/>
                <a:gd name="T9" fmla="*/ 952 h 1660"/>
                <a:gd name="T10" fmla="*/ 787 w 847"/>
                <a:gd name="T11" fmla="*/ 963 h 1660"/>
                <a:gd name="T12" fmla="*/ 824 w 847"/>
                <a:gd name="T13" fmla="*/ 992 h 1660"/>
                <a:gd name="T14" fmla="*/ 844 w 847"/>
                <a:gd name="T15" fmla="*/ 1035 h 1660"/>
                <a:gd name="T16" fmla="*/ 844 w 847"/>
                <a:gd name="T17" fmla="*/ 1082 h 1660"/>
                <a:gd name="T18" fmla="*/ 825 w 847"/>
                <a:gd name="T19" fmla="*/ 1122 h 1660"/>
                <a:gd name="T20" fmla="*/ 791 w 847"/>
                <a:gd name="T21" fmla="*/ 1152 h 1660"/>
                <a:gd name="T22" fmla="*/ 814 w 847"/>
                <a:gd name="T23" fmla="*/ 1209 h 1660"/>
                <a:gd name="T24" fmla="*/ 822 w 847"/>
                <a:gd name="T25" fmla="*/ 1272 h 1660"/>
                <a:gd name="T26" fmla="*/ 818 w 847"/>
                <a:gd name="T27" fmla="*/ 1594 h 1660"/>
                <a:gd name="T28" fmla="*/ 795 w 847"/>
                <a:gd name="T29" fmla="*/ 1634 h 1660"/>
                <a:gd name="T30" fmla="*/ 756 w 847"/>
                <a:gd name="T31" fmla="*/ 1657 h 1660"/>
                <a:gd name="T32" fmla="*/ 709 w 847"/>
                <a:gd name="T33" fmla="*/ 1657 h 1660"/>
                <a:gd name="T34" fmla="*/ 669 w 847"/>
                <a:gd name="T35" fmla="*/ 1634 h 1660"/>
                <a:gd name="T36" fmla="*/ 647 w 847"/>
                <a:gd name="T37" fmla="*/ 1594 h 1660"/>
                <a:gd name="T38" fmla="*/ 643 w 847"/>
                <a:gd name="T39" fmla="*/ 1272 h 1660"/>
                <a:gd name="T40" fmla="*/ 634 w 847"/>
                <a:gd name="T41" fmla="*/ 1235 h 1660"/>
                <a:gd name="T42" fmla="*/ 607 w 847"/>
                <a:gd name="T43" fmla="*/ 1209 h 1660"/>
                <a:gd name="T44" fmla="*/ 571 w 847"/>
                <a:gd name="T45" fmla="*/ 1200 h 1660"/>
                <a:gd name="T46" fmla="*/ 253 w 847"/>
                <a:gd name="T47" fmla="*/ 1202 h 1660"/>
                <a:gd name="T48" fmla="*/ 221 w 847"/>
                <a:gd name="T49" fmla="*/ 1221 h 1660"/>
                <a:gd name="T50" fmla="*/ 202 w 847"/>
                <a:gd name="T51" fmla="*/ 1253 h 1660"/>
                <a:gd name="T52" fmla="*/ 199 w 847"/>
                <a:gd name="T53" fmla="*/ 1571 h 1660"/>
                <a:gd name="T54" fmla="*/ 187 w 847"/>
                <a:gd name="T55" fmla="*/ 1616 h 1660"/>
                <a:gd name="T56" fmla="*/ 154 w 847"/>
                <a:gd name="T57" fmla="*/ 1648 h 1660"/>
                <a:gd name="T58" fmla="*/ 110 w 847"/>
                <a:gd name="T59" fmla="*/ 1660 h 1660"/>
                <a:gd name="T60" fmla="*/ 65 w 847"/>
                <a:gd name="T61" fmla="*/ 1648 h 1660"/>
                <a:gd name="T62" fmla="*/ 33 w 847"/>
                <a:gd name="T63" fmla="*/ 1616 h 1660"/>
                <a:gd name="T64" fmla="*/ 21 w 847"/>
                <a:gd name="T65" fmla="*/ 1571 h 1660"/>
                <a:gd name="T66" fmla="*/ 23 w 847"/>
                <a:gd name="T67" fmla="*/ 1240 h 1660"/>
                <a:gd name="T68" fmla="*/ 39 w 847"/>
                <a:gd name="T69" fmla="*/ 1178 h 1660"/>
                <a:gd name="T70" fmla="*/ 35 w 847"/>
                <a:gd name="T71" fmla="*/ 1138 h 1660"/>
                <a:gd name="T72" fmla="*/ 10 w 847"/>
                <a:gd name="T73" fmla="*/ 1102 h 1660"/>
                <a:gd name="T74" fmla="*/ 0 w 847"/>
                <a:gd name="T75" fmla="*/ 1058 h 1660"/>
                <a:gd name="T76" fmla="*/ 3 w 847"/>
                <a:gd name="T77" fmla="*/ 82 h 1660"/>
                <a:gd name="T78" fmla="*/ 24 w 847"/>
                <a:gd name="T79" fmla="*/ 40 h 1660"/>
                <a:gd name="T80" fmla="*/ 60 w 847"/>
                <a:gd name="T81" fmla="*/ 10 h 1660"/>
                <a:gd name="T82" fmla="*/ 106 w 847"/>
                <a:gd name="T83" fmla="*/ 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7" h="1660">
                  <a:moveTo>
                    <a:pt x="106" y="0"/>
                  </a:moveTo>
                  <a:lnTo>
                    <a:pt x="131" y="3"/>
                  </a:lnTo>
                  <a:lnTo>
                    <a:pt x="153" y="10"/>
                  </a:lnTo>
                  <a:lnTo>
                    <a:pt x="174" y="23"/>
                  </a:lnTo>
                  <a:lnTo>
                    <a:pt x="190" y="40"/>
                  </a:lnTo>
                  <a:lnTo>
                    <a:pt x="202" y="59"/>
                  </a:lnTo>
                  <a:lnTo>
                    <a:pt x="211" y="82"/>
                  </a:lnTo>
                  <a:lnTo>
                    <a:pt x="213" y="106"/>
                  </a:lnTo>
                  <a:lnTo>
                    <a:pt x="213" y="952"/>
                  </a:lnTo>
                  <a:lnTo>
                    <a:pt x="740" y="952"/>
                  </a:lnTo>
                  <a:lnTo>
                    <a:pt x="765" y="955"/>
                  </a:lnTo>
                  <a:lnTo>
                    <a:pt x="787" y="963"/>
                  </a:lnTo>
                  <a:lnTo>
                    <a:pt x="806" y="976"/>
                  </a:lnTo>
                  <a:lnTo>
                    <a:pt x="824" y="992"/>
                  </a:lnTo>
                  <a:lnTo>
                    <a:pt x="836" y="1012"/>
                  </a:lnTo>
                  <a:lnTo>
                    <a:pt x="844" y="1035"/>
                  </a:lnTo>
                  <a:lnTo>
                    <a:pt x="847" y="1058"/>
                  </a:lnTo>
                  <a:lnTo>
                    <a:pt x="844" y="1082"/>
                  </a:lnTo>
                  <a:lnTo>
                    <a:pt x="837" y="1104"/>
                  </a:lnTo>
                  <a:lnTo>
                    <a:pt x="825" y="1122"/>
                  </a:lnTo>
                  <a:lnTo>
                    <a:pt x="810" y="1139"/>
                  </a:lnTo>
                  <a:lnTo>
                    <a:pt x="791" y="1152"/>
                  </a:lnTo>
                  <a:lnTo>
                    <a:pt x="804" y="1180"/>
                  </a:lnTo>
                  <a:lnTo>
                    <a:pt x="814" y="1209"/>
                  </a:lnTo>
                  <a:lnTo>
                    <a:pt x="820" y="1240"/>
                  </a:lnTo>
                  <a:lnTo>
                    <a:pt x="822" y="1272"/>
                  </a:lnTo>
                  <a:lnTo>
                    <a:pt x="822" y="1571"/>
                  </a:lnTo>
                  <a:lnTo>
                    <a:pt x="818" y="1594"/>
                  </a:lnTo>
                  <a:lnTo>
                    <a:pt x="810" y="1616"/>
                  </a:lnTo>
                  <a:lnTo>
                    <a:pt x="795" y="1634"/>
                  </a:lnTo>
                  <a:lnTo>
                    <a:pt x="778" y="1648"/>
                  </a:lnTo>
                  <a:lnTo>
                    <a:pt x="756" y="1657"/>
                  </a:lnTo>
                  <a:lnTo>
                    <a:pt x="732" y="1660"/>
                  </a:lnTo>
                  <a:lnTo>
                    <a:pt x="709" y="1657"/>
                  </a:lnTo>
                  <a:lnTo>
                    <a:pt x="688" y="1648"/>
                  </a:lnTo>
                  <a:lnTo>
                    <a:pt x="669" y="1634"/>
                  </a:lnTo>
                  <a:lnTo>
                    <a:pt x="655" y="1616"/>
                  </a:lnTo>
                  <a:lnTo>
                    <a:pt x="647" y="1594"/>
                  </a:lnTo>
                  <a:lnTo>
                    <a:pt x="643" y="1571"/>
                  </a:lnTo>
                  <a:lnTo>
                    <a:pt x="643" y="1272"/>
                  </a:lnTo>
                  <a:lnTo>
                    <a:pt x="641" y="1253"/>
                  </a:lnTo>
                  <a:lnTo>
                    <a:pt x="634" y="1235"/>
                  </a:lnTo>
                  <a:lnTo>
                    <a:pt x="622" y="1221"/>
                  </a:lnTo>
                  <a:lnTo>
                    <a:pt x="607" y="1209"/>
                  </a:lnTo>
                  <a:lnTo>
                    <a:pt x="590" y="1202"/>
                  </a:lnTo>
                  <a:lnTo>
                    <a:pt x="571" y="1200"/>
                  </a:lnTo>
                  <a:lnTo>
                    <a:pt x="272" y="1200"/>
                  </a:lnTo>
                  <a:lnTo>
                    <a:pt x="253" y="1202"/>
                  </a:lnTo>
                  <a:lnTo>
                    <a:pt x="235" y="1209"/>
                  </a:lnTo>
                  <a:lnTo>
                    <a:pt x="221" y="1221"/>
                  </a:lnTo>
                  <a:lnTo>
                    <a:pt x="209" y="1235"/>
                  </a:lnTo>
                  <a:lnTo>
                    <a:pt x="202" y="1253"/>
                  </a:lnTo>
                  <a:lnTo>
                    <a:pt x="199" y="1272"/>
                  </a:lnTo>
                  <a:lnTo>
                    <a:pt x="199" y="1571"/>
                  </a:lnTo>
                  <a:lnTo>
                    <a:pt x="196" y="1594"/>
                  </a:lnTo>
                  <a:lnTo>
                    <a:pt x="187" y="1616"/>
                  </a:lnTo>
                  <a:lnTo>
                    <a:pt x="173" y="1634"/>
                  </a:lnTo>
                  <a:lnTo>
                    <a:pt x="154" y="1648"/>
                  </a:lnTo>
                  <a:lnTo>
                    <a:pt x="134" y="1657"/>
                  </a:lnTo>
                  <a:lnTo>
                    <a:pt x="110" y="1660"/>
                  </a:lnTo>
                  <a:lnTo>
                    <a:pt x="86" y="1657"/>
                  </a:lnTo>
                  <a:lnTo>
                    <a:pt x="65" y="1648"/>
                  </a:lnTo>
                  <a:lnTo>
                    <a:pt x="47" y="1634"/>
                  </a:lnTo>
                  <a:lnTo>
                    <a:pt x="33" y="1616"/>
                  </a:lnTo>
                  <a:lnTo>
                    <a:pt x="24" y="1594"/>
                  </a:lnTo>
                  <a:lnTo>
                    <a:pt x="21" y="1571"/>
                  </a:lnTo>
                  <a:lnTo>
                    <a:pt x="21" y="1272"/>
                  </a:lnTo>
                  <a:lnTo>
                    <a:pt x="23" y="1240"/>
                  </a:lnTo>
                  <a:lnTo>
                    <a:pt x="29" y="1208"/>
                  </a:lnTo>
                  <a:lnTo>
                    <a:pt x="39" y="1178"/>
                  </a:lnTo>
                  <a:lnTo>
                    <a:pt x="52" y="1151"/>
                  </a:lnTo>
                  <a:lnTo>
                    <a:pt x="35" y="1138"/>
                  </a:lnTo>
                  <a:lnTo>
                    <a:pt x="21" y="1121"/>
                  </a:lnTo>
                  <a:lnTo>
                    <a:pt x="10" y="1102"/>
                  </a:lnTo>
                  <a:lnTo>
                    <a:pt x="2" y="1081"/>
                  </a:lnTo>
                  <a:lnTo>
                    <a:pt x="0" y="1058"/>
                  </a:lnTo>
                  <a:lnTo>
                    <a:pt x="0" y="106"/>
                  </a:lnTo>
                  <a:lnTo>
                    <a:pt x="3" y="82"/>
                  </a:lnTo>
                  <a:lnTo>
                    <a:pt x="11" y="59"/>
                  </a:lnTo>
                  <a:lnTo>
                    <a:pt x="24" y="40"/>
                  </a:lnTo>
                  <a:lnTo>
                    <a:pt x="40" y="23"/>
                  </a:lnTo>
                  <a:lnTo>
                    <a:pt x="60" y="10"/>
                  </a:lnTo>
                  <a:lnTo>
                    <a:pt x="83" y="3"/>
                  </a:lnTo>
                  <a:lnTo>
                    <a:pt x="106" y="0"/>
                  </a:lnTo>
                  <a:close/>
                </a:path>
              </a:pathLst>
            </a:custGeom>
            <a:solidFill>
              <a:schemeClr val="hlink"/>
            </a:solidFill>
            <a:ln w="0">
              <a:noFill/>
              <a:prstDash val="solid"/>
              <a:round/>
              <a:headEnd/>
              <a:tailEnd/>
            </a:ln>
            <a:extLst>
              <a:ext uri="{91240B29-F687-4f45-9708-019B960494DF}">
                <a14:hiddenLine xmlns="" xmlns:a14="http://schemas.microsoft.com/office/drawing/2010/main" w="0">
                  <a:solidFill>
                    <a:schemeClr val="hlink"/>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
            <p:cNvSpPr>
              <a:spLocks/>
            </p:cNvSpPr>
            <p:nvPr/>
          </p:nvSpPr>
          <p:spPr bwMode="auto">
            <a:xfrm>
              <a:off x="2508854" y="4982821"/>
              <a:ext cx="99678" cy="99678"/>
            </a:xfrm>
            <a:custGeom>
              <a:avLst/>
              <a:gdLst>
                <a:gd name="T0" fmla="*/ 275 w 550"/>
                <a:gd name="T1" fmla="*/ 0 h 549"/>
                <a:gd name="T2" fmla="*/ 315 w 550"/>
                <a:gd name="T3" fmla="*/ 3 h 549"/>
                <a:gd name="T4" fmla="*/ 354 w 550"/>
                <a:gd name="T5" fmla="*/ 12 h 549"/>
                <a:gd name="T6" fmla="*/ 390 w 550"/>
                <a:gd name="T7" fmla="*/ 26 h 549"/>
                <a:gd name="T8" fmla="*/ 424 w 550"/>
                <a:gd name="T9" fmla="*/ 44 h 549"/>
                <a:gd name="T10" fmla="*/ 455 w 550"/>
                <a:gd name="T11" fmla="*/ 67 h 549"/>
                <a:gd name="T12" fmla="*/ 483 w 550"/>
                <a:gd name="T13" fmla="*/ 94 h 549"/>
                <a:gd name="T14" fmla="*/ 505 w 550"/>
                <a:gd name="T15" fmla="*/ 125 h 549"/>
                <a:gd name="T16" fmla="*/ 524 w 550"/>
                <a:gd name="T17" fmla="*/ 159 h 549"/>
                <a:gd name="T18" fmla="*/ 538 w 550"/>
                <a:gd name="T19" fmla="*/ 195 h 549"/>
                <a:gd name="T20" fmla="*/ 547 w 550"/>
                <a:gd name="T21" fmla="*/ 234 h 549"/>
                <a:gd name="T22" fmla="*/ 550 w 550"/>
                <a:gd name="T23" fmla="*/ 275 h 549"/>
                <a:gd name="T24" fmla="*/ 547 w 550"/>
                <a:gd name="T25" fmla="*/ 316 h 549"/>
                <a:gd name="T26" fmla="*/ 538 w 550"/>
                <a:gd name="T27" fmla="*/ 354 h 549"/>
                <a:gd name="T28" fmla="*/ 524 w 550"/>
                <a:gd name="T29" fmla="*/ 391 h 549"/>
                <a:gd name="T30" fmla="*/ 505 w 550"/>
                <a:gd name="T31" fmla="*/ 424 h 549"/>
                <a:gd name="T32" fmla="*/ 483 w 550"/>
                <a:gd name="T33" fmla="*/ 455 h 549"/>
                <a:gd name="T34" fmla="*/ 455 w 550"/>
                <a:gd name="T35" fmla="*/ 482 h 549"/>
                <a:gd name="T36" fmla="*/ 424 w 550"/>
                <a:gd name="T37" fmla="*/ 505 h 549"/>
                <a:gd name="T38" fmla="*/ 390 w 550"/>
                <a:gd name="T39" fmla="*/ 523 h 549"/>
                <a:gd name="T40" fmla="*/ 354 w 550"/>
                <a:gd name="T41" fmla="*/ 537 h 549"/>
                <a:gd name="T42" fmla="*/ 315 w 550"/>
                <a:gd name="T43" fmla="*/ 546 h 549"/>
                <a:gd name="T44" fmla="*/ 275 w 550"/>
                <a:gd name="T45" fmla="*/ 549 h 549"/>
                <a:gd name="T46" fmla="*/ 234 w 550"/>
                <a:gd name="T47" fmla="*/ 546 h 549"/>
                <a:gd name="T48" fmla="*/ 196 w 550"/>
                <a:gd name="T49" fmla="*/ 537 h 549"/>
                <a:gd name="T50" fmla="*/ 159 w 550"/>
                <a:gd name="T51" fmla="*/ 523 h 549"/>
                <a:gd name="T52" fmla="*/ 125 w 550"/>
                <a:gd name="T53" fmla="*/ 505 h 549"/>
                <a:gd name="T54" fmla="*/ 95 w 550"/>
                <a:gd name="T55" fmla="*/ 482 h 549"/>
                <a:gd name="T56" fmla="*/ 67 w 550"/>
                <a:gd name="T57" fmla="*/ 455 h 549"/>
                <a:gd name="T58" fmla="*/ 45 w 550"/>
                <a:gd name="T59" fmla="*/ 424 h 549"/>
                <a:gd name="T60" fmla="*/ 25 w 550"/>
                <a:gd name="T61" fmla="*/ 391 h 549"/>
                <a:gd name="T62" fmla="*/ 12 w 550"/>
                <a:gd name="T63" fmla="*/ 354 h 549"/>
                <a:gd name="T64" fmla="*/ 3 w 550"/>
                <a:gd name="T65" fmla="*/ 316 h 549"/>
                <a:gd name="T66" fmla="*/ 0 w 550"/>
                <a:gd name="T67" fmla="*/ 275 h 549"/>
                <a:gd name="T68" fmla="*/ 3 w 550"/>
                <a:gd name="T69" fmla="*/ 234 h 549"/>
                <a:gd name="T70" fmla="*/ 12 w 550"/>
                <a:gd name="T71" fmla="*/ 195 h 549"/>
                <a:gd name="T72" fmla="*/ 25 w 550"/>
                <a:gd name="T73" fmla="*/ 159 h 549"/>
                <a:gd name="T74" fmla="*/ 45 w 550"/>
                <a:gd name="T75" fmla="*/ 125 h 549"/>
                <a:gd name="T76" fmla="*/ 67 w 550"/>
                <a:gd name="T77" fmla="*/ 94 h 549"/>
                <a:gd name="T78" fmla="*/ 95 w 550"/>
                <a:gd name="T79" fmla="*/ 67 h 549"/>
                <a:gd name="T80" fmla="*/ 125 w 550"/>
                <a:gd name="T81" fmla="*/ 44 h 549"/>
                <a:gd name="T82" fmla="*/ 159 w 550"/>
                <a:gd name="T83" fmla="*/ 26 h 549"/>
                <a:gd name="T84" fmla="*/ 196 w 550"/>
                <a:gd name="T85" fmla="*/ 12 h 549"/>
                <a:gd name="T86" fmla="*/ 234 w 550"/>
                <a:gd name="T87" fmla="*/ 3 h 549"/>
                <a:gd name="T88" fmla="*/ 275 w 550"/>
                <a:gd name="T89"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0" h="549">
                  <a:moveTo>
                    <a:pt x="275" y="0"/>
                  </a:moveTo>
                  <a:lnTo>
                    <a:pt x="315" y="3"/>
                  </a:lnTo>
                  <a:lnTo>
                    <a:pt x="354" y="12"/>
                  </a:lnTo>
                  <a:lnTo>
                    <a:pt x="390" y="26"/>
                  </a:lnTo>
                  <a:lnTo>
                    <a:pt x="424" y="44"/>
                  </a:lnTo>
                  <a:lnTo>
                    <a:pt x="455" y="67"/>
                  </a:lnTo>
                  <a:lnTo>
                    <a:pt x="483" y="94"/>
                  </a:lnTo>
                  <a:lnTo>
                    <a:pt x="505" y="125"/>
                  </a:lnTo>
                  <a:lnTo>
                    <a:pt x="524" y="159"/>
                  </a:lnTo>
                  <a:lnTo>
                    <a:pt x="538" y="195"/>
                  </a:lnTo>
                  <a:lnTo>
                    <a:pt x="547" y="234"/>
                  </a:lnTo>
                  <a:lnTo>
                    <a:pt x="550" y="275"/>
                  </a:lnTo>
                  <a:lnTo>
                    <a:pt x="547" y="316"/>
                  </a:lnTo>
                  <a:lnTo>
                    <a:pt x="538" y="354"/>
                  </a:lnTo>
                  <a:lnTo>
                    <a:pt x="524" y="391"/>
                  </a:lnTo>
                  <a:lnTo>
                    <a:pt x="505" y="424"/>
                  </a:lnTo>
                  <a:lnTo>
                    <a:pt x="483" y="455"/>
                  </a:lnTo>
                  <a:lnTo>
                    <a:pt x="455" y="482"/>
                  </a:lnTo>
                  <a:lnTo>
                    <a:pt x="424" y="505"/>
                  </a:lnTo>
                  <a:lnTo>
                    <a:pt x="390" y="523"/>
                  </a:lnTo>
                  <a:lnTo>
                    <a:pt x="354" y="537"/>
                  </a:lnTo>
                  <a:lnTo>
                    <a:pt x="315" y="546"/>
                  </a:lnTo>
                  <a:lnTo>
                    <a:pt x="275" y="549"/>
                  </a:lnTo>
                  <a:lnTo>
                    <a:pt x="234" y="546"/>
                  </a:lnTo>
                  <a:lnTo>
                    <a:pt x="196" y="537"/>
                  </a:lnTo>
                  <a:lnTo>
                    <a:pt x="159" y="523"/>
                  </a:lnTo>
                  <a:lnTo>
                    <a:pt x="125" y="505"/>
                  </a:lnTo>
                  <a:lnTo>
                    <a:pt x="95" y="482"/>
                  </a:lnTo>
                  <a:lnTo>
                    <a:pt x="67" y="455"/>
                  </a:lnTo>
                  <a:lnTo>
                    <a:pt x="45" y="424"/>
                  </a:lnTo>
                  <a:lnTo>
                    <a:pt x="25" y="391"/>
                  </a:lnTo>
                  <a:lnTo>
                    <a:pt x="12" y="354"/>
                  </a:lnTo>
                  <a:lnTo>
                    <a:pt x="3" y="316"/>
                  </a:lnTo>
                  <a:lnTo>
                    <a:pt x="0" y="275"/>
                  </a:lnTo>
                  <a:lnTo>
                    <a:pt x="3" y="234"/>
                  </a:lnTo>
                  <a:lnTo>
                    <a:pt x="12" y="195"/>
                  </a:lnTo>
                  <a:lnTo>
                    <a:pt x="25" y="159"/>
                  </a:lnTo>
                  <a:lnTo>
                    <a:pt x="45" y="125"/>
                  </a:lnTo>
                  <a:lnTo>
                    <a:pt x="67" y="94"/>
                  </a:lnTo>
                  <a:lnTo>
                    <a:pt x="95" y="67"/>
                  </a:lnTo>
                  <a:lnTo>
                    <a:pt x="125" y="44"/>
                  </a:lnTo>
                  <a:lnTo>
                    <a:pt x="159" y="26"/>
                  </a:lnTo>
                  <a:lnTo>
                    <a:pt x="196" y="12"/>
                  </a:lnTo>
                  <a:lnTo>
                    <a:pt x="234" y="3"/>
                  </a:lnTo>
                  <a:lnTo>
                    <a:pt x="275" y="0"/>
                  </a:lnTo>
                  <a:close/>
                </a:path>
              </a:pathLst>
            </a:custGeom>
            <a:solidFill>
              <a:schemeClr val="hlink"/>
            </a:solidFill>
            <a:ln w="0">
              <a:noFill/>
              <a:prstDash val="solid"/>
              <a:round/>
              <a:headEnd/>
              <a:tailEnd/>
            </a:ln>
            <a:extLst>
              <a:ext uri="{91240B29-F687-4f45-9708-019B960494DF}">
                <a14:hiddenLine xmlns="" xmlns:a14="http://schemas.microsoft.com/office/drawing/2010/main" w="0">
                  <a:solidFill>
                    <a:schemeClr val="hlink"/>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6"/>
            <p:cNvSpPr>
              <a:spLocks/>
            </p:cNvSpPr>
            <p:nvPr/>
          </p:nvSpPr>
          <p:spPr bwMode="auto">
            <a:xfrm>
              <a:off x="2423130" y="5084492"/>
              <a:ext cx="193376" cy="320963"/>
            </a:xfrm>
            <a:custGeom>
              <a:avLst/>
              <a:gdLst>
                <a:gd name="T0" fmla="*/ 827 w 1066"/>
                <a:gd name="T1" fmla="*/ 1 h 1770"/>
                <a:gd name="T2" fmla="*/ 855 w 1066"/>
                <a:gd name="T3" fmla="*/ 4 h 1770"/>
                <a:gd name="T4" fmla="*/ 872 w 1066"/>
                <a:gd name="T5" fmla="*/ 8 h 1770"/>
                <a:gd name="T6" fmla="*/ 876 w 1066"/>
                <a:gd name="T7" fmla="*/ 8 h 1770"/>
                <a:gd name="T8" fmla="*/ 931 w 1066"/>
                <a:gd name="T9" fmla="*/ 28 h 1770"/>
                <a:gd name="T10" fmla="*/ 982 w 1066"/>
                <a:gd name="T11" fmla="*/ 60 h 1770"/>
                <a:gd name="T12" fmla="*/ 1026 w 1066"/>
                <a:gd name="T13" fmla="*/ 102 h 1770"/>
                <a:gd name="T14" fmla="*/ 1055 w 1066"/>
                <a:gd name="T15" fmla="*/ 155 h 1770"/>
                <a:gd name="T16" fmla="*/ 1066 w 1066"/>
                <a:gd name="T17" fmla="*/ 218 h 1770"/>
                <a:gd name="T18" fmla="*/ 1064 w 1066"/>
                <a:gd name="T19" fmla="*/ 857 h 1770"/>
                <a:gd name="T20" fmla="*/ 1044 w 1066"/>
                <a:gd name="T21" fmla="*/ 913 h 1770"/>
                <a:gd name="T22" fmla="*/ 1008 w 1066"/>
                <a:gd name="T23" fmla="*/ 961 h 1770"/>
                <a:gd name="T24" fmla="*/ 961 w 1066"/>
                <a:gd name="T25" fmla="*/ 998 h 1770"/>
                <a:gd name="T26" fmla="*/ 905 w 1066"/>
                <a:gd name="T27" fmla="*/ 1023 h 1770"/>
                <a:gd name="T28" fmla="*/ 844 w 1066"/>
                <a:gd name="T29" fmla="*/ 1036 h 1770"/>
                <a:gd name="T30" fmla="*/ 794 w 1066"/>
                <a:gd name="T31" fmla="*/ 1037 h 1770"/>
                <a:gd name="T32" fmla="*/ 383 w 1066"/>
                <a:gd name="T33" fmla="*/ 1659 h 1770"/>
                <a:gd name="T34" fmla="*/ 367 w 1066"/>
                <a:gd name="T35" fmla="*/ 1709 h 1770"/>
                <a:gd name="T36" fmla="*/ 332 w 1066"/>
                <a:gd name="T37" fmla="*/ 1746 h 1770"/>
                <a:gd name="T38" fmla="*/ 285 w 1066"/>
                <a:gd name="T39" fmla="*/ 1768 h 1770"/>
                <a:gd name="T40" fmla="*/ 244 w 1066"/>
                <a:gd name="T41" fmla="*/ 1769 h 1770"/>
                <a:gd name="T42" fmla="*/ 197 w 1066"/>
                <a:gd name="T43" fmla="*/ 1754 h 1770"/>
                <a:gd name="T44" fmla="*/ 160 w 1066"/>
                <a:gd name="T45" fmla="*/ 1722 h 1770"/>
                <a:gd name="T46" fmla="*/ 138 w 1066"/>
                <a:gd name="T47" fmla="*/ 1680 h 1770"/>
                <a:gd name="T48" fmla="*/ 134 w 1066"/>
                <a:gd name="T49" fmla="*/ 1630 h 1770"/>
                <a:gd name="T50" fmla="*/ 224 w 1066"/>
                <a:gd name="T51" fmla="*/ 870 h 1770"/>
                <a:gd name="T52" fmla="*/ 251 w 1066"/>
                <a:gd name="T53" fmla="*/ 825 h 1770"/>
                <a:gd name="T54" fmla="*/ 292 w 1066"/>
                <a:gd name="T55" fmla="*/ 796 h 1770"/>
                <a:gd name="T56" fmla="*/ 343 w 1066"/>
                <a:gd name="T57" fmla="*/ 784 h 1770"/>
                <a:gd name="T58" fmla="*/ 562 w 1066"/>
                <a:gd name="T59" fmla="*/ 785 h 1770"/>
                <a:gd name="T60" fmla="*/ 530 w 1066"/>
                <a:gd name="T61" fmla="*/ 510 h 1770"/>
                <a:gd name="T62" fmla="*/ 462 w 1066"/>
                <a:gd name="T63" fmla="*/ 553 h 1770"/>
                <a:gd name="T64" fmla="*/ 385 w 1066"/>
                <a:gd name="T65" fmla="*/ 580 h 1770"/>
                <a:gd name="T66" fmla="*/ 298 w 1066"/>
                <a:gd name="T67" fmla="*/ 590 h 1770"/>
                <a:gd name="T68" fmla="*/ 214 w 1066"/>
                <a:gd name="T69" fmla="*/ 582 h 1770"/>
                <a:gd name="T70" fmla="*/ 119 w 1066"/>
                <a:gd name="T71" fmla="*/ 558 h 1770"/>
                <a:gd name="T72" fmla="*/ 46 w 1066"/>
                <a:gd name="T73" fmla="*/ 529 h 1770"/>
                <a:gd name="T74" fmla="*/ 14 w 1066"/>
                <a:gd name="T75" fmla="*/ 495 h 1770"/>
                <a:gd name="T76" fmla="*/ 0 w 1066"/>
                <a:gd name="T77" fmla="*/ 451 h 1770"/>
                <a:gd name="T78" fmla="*/ 6 w 1066"/>
                <a:gd name="T79" fmla="*/ 403 h 1770"/>
                <a:gd name="T80" fmla="*/ 34 w 1066"/>
                <a:gd name="T81" fmla="*/ 363 h 1770"/>
                <a:gd name="T82" fmla="*/ 74 w 1066"/>
                <a:gd name="T83" fmla="*/ 340 h 1770"/>
                <a:gd name="T84" fmla="*/ 121 w 1066"/>
                <a:gd name="T85" fmla="*/ 336 h 1770"/>
                <a:gd name="T86" fmla="*/ 182 w 1066"/>
                <a:gd name="T87" fmla="*/ 355 h 1770"/>
                <a:gd name="T88" fmla="*/ 249 w 1066"/>
                <a:gd name="T89" fmla="*/ 374 h 1770"/>
                <a:gd name="T90" fmla="*/ 305 w 1066"/>
                <a:gd name="T91" fmla="*/ 378 h 1770"/>
                <a:gd name="T92" fmla="*/ 354 w 1066"/>
                <a:gd name="T93" fmla="*/ 369 h 1770"/>
                <a:gd name="T94" fmla="*/ 400 w 1066"/>
                <a:gd name="T95" fmla="*/ 343 h 1770"/>
                <a:gd name="T96" fmla="*/ 447 w 1066"/>
                <a:gd name="T97" fmla="*/ 302 h 1770"/>
                <a:gd name="T98" fmla="*/ 498 w 1066"/>
                <a:gd name="T99" fmla="*/ 243 h 1770"/>
                <a:gd name="T100" fmla="*/ 557 w 1066"/>
                <a:gd name="T101" fmla="*/ 165 h 1770"/>
                <a:gd name="T102" fmla="*/ 592 w 1066"/>
                <a:gd name="T103" fmla="*/ 117 h 1770"/>
                <a:gd name="T104" fmla="*/ 637 w 1066"/>
                <a:gd name="T105" fmla="*/ 67 h 1770"/>
                <a:gd name="T106" fmla="*/ 692 w 1066"/>
                <a:gd name="T107" fmla="*/ 30 h 1770"/>
                <a:gd name="T108" fmla="*/ 753 w 1066"/>
                <a:gd name="T109" fmla="*/ 9 h 1770"/>
                <a:gd name="T110" fmla="*/ 762 w 1066"/>
                <a:gd name="T111" fmla="*/ 7 h 1770"/>
                <a:gd name="T112" fmla="*/ 783 w 1066"/>
                <a:gd name="T113" fmla="*/ 2 h 1770"/>
                <a:gd name="T114" fmla="*/ 813 w 1066"/>
                <a:gd name="T115" fmla="*/ 0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6" h="1770">
                  <a:moveTo>
                    <a:pt x="813" y="0"/>
                  </a:moveTo>
                  <a:lnTo>
                    <a:pt x="827" y="1"/>
                  </a:lnTo>
                  <a:lnTo>
                    <a:pt x="842" y="2"/>
                  </a:lnTo>
                  <a:lnTo>
                    <a:pt x="855" y="4"/>
                  </a:lnTo>
                  <a:lnTo>
                    <a:pt x="865" y="7"/>
                  </a:lnTo>
                  <a:lnTo>
                    <a:pt x="872" y="8"/>
                  </a:lnTo>
                  <a:lnTo>
                    <a:pt x="875" y="8"/>
                  </a:lnTo>
                  <a:lnTo>
                    <a:pt x="876" y="8"/>
                  </a:lnTo>
                  <a:lnTo>
                    <a:pt x="903" y="16"/>
                  </a:lnTo>
                  <a:lnTo>
                    <a:pt x="931" y="28"/>
                  </a:lnTo>
                  <a:lnTo>
                    <a:pt x="957" y="42"/>
                  </a:lnTo>
                  <a:lnTo>
                    <a:pt x="982" y="60"/>
                  </a:lnTo>
                  <a:lnTo>
                    <a:pt x="1006" y="79"/>
                  </a:lnTo>
                  <a:lnTo>
                    <a:pt x="1026" y="102"/>
                  </a:lnTo>
                  <a:lnTo>
                    <a:pt x="1043" y="128"/>
                  </a:lnTo>
                  <a:lnTo>
                    <a:pt x="1055" y="155"/>
                  </a:lnTo>
                  <a:lnTo>
                    <a:pt x="1064" y="186"/>
                  </a:lnTo>
                  <a:lnTo>
                    <a:pt x="1066" y="218"/>
                  </a:lnTo>
                  <a:lnTo>
                    <a:pt x="1066" y="824"/>
                  </a:lnTo>
                  <a:lnTo>
                    <a:pt x="1064" y="857"/>
                  </a:lnTo>
                  <a:lnTo>
                    <a:pt x="1056" y="886"/>
                  </a:lnTo>
                  <a:lnTo>
                    <a:pt x="1044" y="913"/>
                  </a:lnTo>
                  <a:lnTo>
                    <a:pt x="1028" y="938"/>
                  </a:lnTo>
                  <a:lnTo>
                    <a:pt x="1008" y="961"/>
                  </a:lnTo>
                  <a:lnTo>
                    <a:pt x="985" y="981"/>
                  </a:lnTo>
                  <a:lnTo>
                    <a:pt x="961" y="998"/>
                  </a:lnTo>
                  <a:lnTo>
                    <a:pt x="933" y="1012"/>
                  </a:lnTo>
                  <a:lnTo>
                    <a:pt x="905" y="1023"/>
                  </a:lnTo>
                  <a:lnTo>
                    <a:pt x="875" y="1032"/>
                  </a:lnTo>
                  <a:lnTo>
                    <a:pt x="844" y="1036"/>
                  </a:lnTo>
                  <a:lnTo>
                    <a:pt x="814" y="1038"/>
                  </a:lnTo>
                  <a:lnTo>
                    <a:pt x="794" y="1037"/>
                  </a:lnTo>
                  <a:lnTo>
                    <a:pt x="456" y="1036"/>
                  </a:lnTo>
                  <a:lnTo>
                    <a:pt x="383" y="1659"/>
                  </a:lnTo>
                  <a:lnTo>
                    <a:pt x="378" y="1686"/>
                  </a:lnTo>
                  <a:lnTo>
                    <a:pt x="367" y="1709"/>
                  </a:lnTo>
                  <a:lnTo>
                    <a:pt x="351" y="1730"/>
                  </a:lnTo>
                  <a:lnTo>
                    <a:pt x="332" y="1746"/>
                  </a:lnTo>
                  <a:lnTo>
                    <a:pt x="310" y="1759"/>
                  </a:lnTo>
                  <a:lnTo>
                    <a:pt x="285" y="1768"/>
                  </a:lnTo>
                  <a:lnTo>
                    <a:pt x="259" y="1770"/>
                  </a:lnTo>
                  <a:lnTo>
                    <a:pt x="244" y="1769"/>
                  </a:lnTo>
                  <a:lnTo>
                    <a:pt x="219" y="1764"/>
                  </a:lnTo>
                  <a:lnTo>
                    <a:pt x="197" y="1754"/>
                  </a:lnTo>
                  <a:lnTo>
                    <a:pt x="176" y="1740"/>
                  </a:lnTo>
                  <a:lnTo>
                    <a:pt x="160" y="1722"/>
                  </a:lnTo>
                  <a:lnTo>
                    <a:pt x="147" y="1702"/>
                  </a:lnTo>
                  <a:lnTo>
                    <a:pt x="138" y="1680"/>
                  </a:lnTo>
                  <a:lnTo>
                    <a:pt x="132" y="1655"/>
                  </a:lnTo>
                  <a:lnTo>
                    <a:pt x="134" y="1630"/>
                  </a:lnTo>
                  <a:lnTo>
                    <a:pt x="218" y="896"/>
                  </a:lnTo>
                  <a:lnTo>
                    <a:pt x="224" y="870"/>
                  </a:lnTo>
                  <a:lnTo>
                    <a:pt x="236" y="846"/>
                  </a:lnTo>
                  <a:lnTo>
                    <a:pt x="251" y="825"/>
                  </a:lnTo>
                  <a:lnTo>
                    <a:pt x="269" y="808"/>
                  </a:lnTo>
                  <a:lnTo>
                    <a:pt x="292" y="796"/>
                  </a:lnTo>
                  <a:lnTo>
                    <a:pt x="317" y="787"/>
                  </a:lnTo>
                  <a:lnTo>
                    <a:pt x="343" y="784"/>
                  </a:lnTo>
                  <a:lnTo>
                    <a:pt x="343" y="784"/>
                  </a:lnTo>
                  <a:lnTo>
                    <a:pt x="562" y="785"/>
                  </a:lnTo>
                  <a:lnTo>
                    <a:pt x="562" y="484"/>
                  </a:lnTo>
                  <a:lnTo>
                    <a:pt x="530" y="510"/>
                  </a:lnTo>
                  <a:lnTo>
                    <a:pt x="496" y="533"/>
                  </a:lnTo>
                  <a:lnTo>
                    <a:pt x="462" y="553"/>
                  </a:lnTo>
                  <a:lnTo>
                    <a:pt x="424" y="568"/>
                  </a:lnTo>
                  <a:lnTo>
                    <a:pt x="385" y="580"/>
                  </a:lnTo>
                  <a:lnTo>
                    <a:pt x="342" y="586"/>
                  </a:lnTo>
                  <a:lnTo>
                    <a:pt x="298" y="590"/>
                  </a:lnTo>
                  <a:lnTo>
                    <a:pt x="257" y="588"/>
                  </a:lnTo>
                  <a:lnTo>
                    <a:pt x="214" y="582"/>
                  </a:lnTo>
                  <a:lnTo>
                    <a:pt x="168" y="572"/>
                  </a:lnTo>
                  <a:lnTo>
                    <a:pt x="119" y="558"/>
                  </a:lnTo>
                  <a:lnTo>
                    <a:pt x="67" y="541"/>
                  </a:lnTo>
                  <a:lnTo>
                    <a:pt x="46" y="529"/>
                  </a:lnTo>
                  <a:lnTo>
                    <a:pt x="28" y="514"/>
                  </a:lnTo>
                  <a:lnTo>
                    <a:pt x="14" y="495"/>
                  </a:lnTo>
                  <a:lnTo>
                    <a:pt x="4" y="474"/>
                  </a:lnTo>
                  <a:lnTo>
                    <a:pt x="0" y="451"/>
                  </a:lnTo>
                  <a:lnTo>
                    <a:pt x="0" y="427"/>
                  </a:lnTo>
                  <a:lnTo>
                    <a:pt x="6" y="403"/>
                  </a:lnTo>
                  <a:lnTo>
                    <a:pt x="17" y="381"/>
                  </a:lnTo>
                  <a:lnTo>
                    <a:pt x="34" y="363"/>
                  </a:lnTo>
                  <a:lnTo>
                    <a:pt x="52" y="349"/>
                  </a:lnTo>
                  <a:lnTo>
                    <a:pt x="74" y="340"/>
                  </a:lnTo>
                  <a:lnTo>
                    <a:pt x="97" y="334"/>
                  </a:lnTo>
                  <a:lnTo>
                    <a:pt x="121" y="336"/>
                  </a:lnTo>
                  <a:lnTo>
                    <a:pt x="144" y="341"/>
                  </a:lnTo>
                  <a:lnTo>
                    <a:pt x="182" y="355"/>
                  </a:lnTo>
                  <a:lnTo>
                    <a:pt x="217" y="366"/>
                  </a:lnTo>
                  <a:lnTo>
                    <a:pt x="249" y="374"/>
                  </a:lnTo>
                  <a:lnTo>
                    <a:pt x="278" y="378"/>
                  </a:lnTo>
                  <a:lnTo>
                    <a:pt x="305" y="378"/>
                  </a:lnTo>
                  <a:lnTo>
                    <a:pt x="330" y="376"/>
                  </a:lnTo>
                  <a:lnTo>
                    <a:pt x="354" y="369"/>
                  </a:lnTo>
                  <a:lnTo>
                    <a:pt x="377" y="358"/>
                  </a:lnTo>
                  <a:lnTo>
                    <a:pt x="400" y="343"/>
                  </a:lnTo>
                  <a:lnTo>
                    <a:pt x="423" y="325"/>
                  </a:lnTo>
                  <a:lnTo>
                    <a:pt x="447" y="302"/>
                  </a:lnTo>
                  <a:lnTo>
                    <a:pt x="472" y="275"/>
                  </a:lnTo>
                  <a:lnTo>
                    <a:pt x="498" y="243"/>
                  </a:lnTo>
                  <a:lnTo>
                    <a:pt x="526" y="206"/>
                  </a:lnTo>
                  <a:lnTo>
                    <a:pt x="557" y="165"/>
                  </a:lnTo>
                  <a:lnTo>
                    <a:pt x="591" y="119"/>
                  </a:lnTo>
                  <a:lnTo>
                    <a:pt x="592" y="117"/>
                  </a:lnTo>
                  <a:lnTo>
                    <a:pt x="613" y="91"/>
                  </a:lnTo>
                  <a:lnTo>
                    <a:pt x="637" y="67"/>
                  </a:lnTo>
                  <a:lnTo>
                    <a:pt x="664" y="48"/>
                  </a:lnTo>
                  <a:lnTo>
                    <a:pt x="692" y="30"/>
                  </a:lnTo>
                  <a:lnTo>
                    <a:pt x="723" y="17"/>
                  </a:lnTo>
                  <a:lnTo>
                    <a:pt x="753" y="9"/>
                  </a:lnTo>
                  <a:lnTo>
                    <a:pt x="755" y="8"/>
                  </a:lnTo>
                  <a:lnTo>
                    <a:pt x="762" y="7"/>
                  </a:lnTo>
                  <a:lnTo>
                    <a:pt x="771" y="4"/>
                  </a:lnTo>
                  <a:lnTo>
                    <a:pt x="783" y="2"/>
                  </a:lnTo>
                  <a:lnTo>
                    <a:pt x="798" y="1"/>
                  </a:lnTo>
                  <a:lnTo>
                    <a:pt x="813" y="0"/>
                  </a:lnTo>
                  <a:close/>
                </a:path>
              </a:pathLst>
            </a:custGeom>
            <a:solidFill>
              <a:schemeClr val="hlink"/>
            </a:solidFill>
            <a:ln w="0">
              <a:noFill/>
              <a:prstDash val="solid"/>
              <a:round/>
              <a:headEnd/>
              <a:tailEnd/>
            </a:ln>
            <a:extLst>
              <a:ext uri="{91240B29-F687-4f45-9708-019B960494DF}">
                <a14:hiddenLine xmlns="" xmlns:a14="http://schemas.microsoft.com/office/drawing/2010/main" w="0">
                  <a:solidFill>
                    <a:schemeClr val="hlink"/>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7"/>
            <p:cNvSpPr>
              <a:spLocks/>
            </p:cNvSpPr>
            <p:nvPr/>
          </p:nvSpPr>
          <p:spPr bwMode="auto">
            <a:xfrm>
              <a:off x="2510847" y="5106421"/>
              <a:ext cx="153505" cy="301027"/>
            </a:xfrm>
            <a:custGeom>
              <a:avLst/>
              <a:gdLst>
                <a:gd name="T0" fmla="*/ 765 w 847"/>
                <a:gd name="T1" fmla="*/ 3 h 1660"/>
                <a:gd name="T2" fmla="*/ 807 w 847"/>
                <a:gd name="T3" fmla="*/ 23 h 1660"/>
                <a:gd name="T4" fmla="*/ 837 w 847"/>
                <a:gd name="T5" fmla="*/ 59 h 1660"/>
                <a:gd name="T6" fmla="*/ 847 w 847"/>
                <a:gd name="T7" fmla="*/ 106 h 1660"/>
                <a:gd name="T8" fmla="*/ 844 w 847"/>
                <a:gd name="T9" fmla="*/ 1081 h 1660"/>
                <a:gd name="T10" fmla="*/ 827 w 847"/>
                <a:gd name="T11" fmla="*/ 1121 h 1660"/>
                <a:gd name="T12" fmla="*/ 794 w 847"/>
                <a:gd name="T13" fmla="*/ 1151 h 1660"/>
                <a:gd name="T14" fmla="*/ 818 w 847"/>
                <a:gd name="T15" fmla="*/ 1208 h 1660"/>
                <a:gd name="T16" fmla="*/ 827 w 847"/>
                <a:gd name="T17" fmla="*/ 1272 h 1660"/>
                <a:gd name="T18" fmla="*/ 824 w 847"/>
                <a:gd name="T19" fmla="*/ 1594 h 1660"/>
                <a:gd name="T20" fmla="*/ 801 w 847"/>
                <a:gd name="T21" fmla="*/ 1634 h 1660"/>
                <a:gd name="T22" fmla="*/ 761 w 847"/>
                <a:gd name="T23" fmla="*/ 1657 h 1660"/>
                <a:gd name="T24" fmla="*/ 714 w 847"/>
                <a:gd name="T25" fmla="*/ 1657 h 1660"/>
                <a:gd name="T26" fmla="*/ 674 w 847"/>
                <a:gd name="T27" fmla="*/ 1634 h 1660"/>
                <a:gd name="T28" fmla="*/ 651 w 847"/>
                <a:gd name="T29" fmla="*/ 1594 h 1660"/>
                <a:gd name="T30" fmla="*/ 648 w 847"/>
                <a:gd name="T31" fmla="*/ 1272 h 1660"/>
                <a:gd name="T32" fmla="*/ 638 w 847"/>
                <a:gd name="T33" fmla="*/ 1235 h 1660"/>
                <a:gd name="T34" fmla="*/ 612 w 847"/>
                <a:gd name="T35" fmla="*/ 1209 h 1660"/>
                <a:gd name="T36" fmla="*/ 575 w 847"/>
                <a:gd name="T37" fmla="*/ 1200 h 1660"/>
                <a:gd name="T38" fmla="*/ 257 w 847"/>
                <a:gd name="T39" fmla="*/ 1202 h 1660"/>
                <a:gd name="T40" fmla="*/ 225 w 847"/>
                <a:gd name="T41" fmla="*/ 1221 h 1660"/>
                <a:gd name="T42" fmla="*/ 206 w 847"/>
                <a:gd name="T43" fmla="*/ 1253 h 1660"/>
                <a:gd name="T44" fmla="*/ 203 w 847"/>
                <a:gd name="T45" fmla="*/ 1571 h 1660"/>
                <a:gd name="T46" fmla="*/ 191 w 847"/>
                <a:gd name="T47" fmla="*/ 1616 h 1660"/>
                <a:gd name="T48" fmla="*/ 160 w 847"/>
                <a:gd name="T49" fmla="*/ 1648 h 1660"/>
                <a:gd name="T50" fmla="*/ 114 w 847"/>
                <a:gd name="T51" fmla="*/ 1660 h 1660"/>
                <a:gd name="T52" fmla="*/ 69 w 847"/>
                <a:gd name="T53" fmla="*/ 1648 h 1660"/>
                <a:gd name="T54" fmla="*/ 37 w 847"/>
                <a:gd name="T55" fmla="*/ 1616 h 1660"/>
                <a:gd name="T56" fmla="*/ 25 w 847"/>
                <a:gd name="T57" fmla="*/ 1571 h 1660"/>
                <a:gd name="T58" fmla="*/ 27 w 847"/>
                <a:gd name="T59" fmla="*/ 1240 h 1660"/>
                <a:gd name="T60" fmla="*/ 42 w 847"/>
                <a:gd name="T61" fmla="*/ 1180 h 1660"/>
                <a:gd name="T62" fmla="*/ 37 w 847"/>
                <a:gd name="T63" fmla="*/ 1139 h 1660"/>
                <a:gd name="T64" fmla="*/ 10 w 847"/>
                <a:gd name="T65" fmla="*/ 1104 h 1660"/>
                <a:gd name="T66" fmla="*/ 0 w 847"/>
                <a:gd name="T67" fmla="*/ 1058 h 1660"/>
                <a:gd name="T68" fmla="*/ 11 w 847"/>
                <a:gd name="T69" fmla="*/ 1012 h 1660"/>
                <a:gd name="T70" fmla="*/ 40 w 847"/>
                <a:gd name="T71" fmla="*/ 976 h 1660"/>
                <a:gd name="T72" fmla="*/ 82 w 847"/>
                <a:gd name="T73" fmla="*/ 955 h 1660"/>
                <a:gd name="T74" fmla="*/ 633 w 847"/>
                <a:gd name="T75" fmla="*/ 952 h 1660"/>
                <a:gd name="T76" fmla="*/ 637 w 847"/>
                <a:gd name="T77" fmla="*/ 82 h 1660"/>
                <a:gd name="T78" fmla="*/ 657 w 847"/>
                <a:gd name="T79" fmla="*/ 40 h 1660"/>
                <a:gd name="T80" fmla="*/ 693 w 847"/>
                <a:gd name="T81" fmla="*/ 10 h 1660"/>
                <a:gd name="T82" fmla="*/ 740 w 847"/>
                <a:gd name="T83" fmla="*/ 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7" h="1660">
                  <a:moveTo>
                    <a:pt x="740" y="0"/>
                  </a:moveTo>
                  <a:lnTo>
                    <a:pt x="765" y="3"/>
                  </a:lnTo>
                  <a:lnTo>
                    <a:pt x="788" y="10"/>
                  </a:lnTo>
                  <a:lnTo>
                    <a:pt x="807" y="23"/>
                  </a:lnTo>
                  <a:lnTo>
                    <a:pt x="824" y="40"/>
                  </a:lnTo>
                  <a:lnTo>
                    <a:pt x="837" y="59"/>
                  </a:lnTo>
                  <a:lnTo>
                    <a:pt x="844" y="82"/>
                  </a:lnTo>
                  <a:lnTo>
                    <a:pt x="847" y="106"/>
                  </a:lnTo>
                  <a:lnTo>
                    <a:pt x="847" y="1058"/>
                  </a:lnTo>
                  <a:lnTo>
                    <a:pt x="844" y="1081"/>
                  </a:lnTo>
                  <a:lnTo>
                    <a:pt x="838" y="1102"/>
                  </a:lnTo>
                  <a:lnTo>
                    <a:pt x="827" y="1121"/>
                  </a:lnTo>
                  <a:lnTo>
                    <a:pt x="812" y="1138"/>
                  </a:lnTo>
                  <a:lnTo>
                    <a:pt x="794" y="1151"/>
                  </a:lnTo>
                  <a:lnTo>
                    <a:pt x="808" y="1178"/>
                  </a:lnTo>
                  <a:lnTo>
                    <a:pt x="818" y="1208"/>
                  </a:lnTo>
                  <a:lnTo>
                    <a:pt x="825" y="1240"/>
                  </a:lnTo>
                  <a:lnTo>
                    <a:pt x="827" y="1272"/>
                  </a:lnTo>
                  <a:lnTo>
                    <a:pt x="827" y="1571"/>
                  </a:lnTo>
                  <a:lnTo>
                    <a:pt x="824" y="1594"/>
                  </a:lnTo>
                  <a:lnTo>
                    <a:pt x="815" y="1616"/>
                  </a:lnTo>
                  <a:lnTo>
                    <a:pt x="801" y="1634"/>
                  </a:lnTo>
                  <a:lnTo>
                    <a:pt x="782" y="1648"/>
                  </a:lnTo>
                  <a:lnTo>
                    <a:pt x="761" y="1657"/>
                  </a:lnTo>
                  <a:lnTo>
                    <a:pt x="738" y="1660"/>
                  </a:lnTo>
                  <a:lnTo>
                    <a:pt x="714" y="1657"/>
                  </a:lnTo>
                  <a:lnTo>
                    <a:pt x="692" y="1648"/>
                  </a:lnTo>
                  <a:lnTo>
                    <a:pt x="674" y="1634"/>
                  </a:lnTo>
                  <a:lnTo>
                    <a:pt x="661" y="1616"/>
                  </a:lnTo>
                  <a:lnTo>
                    <a:pt x="651" y="1594"/>
                  </a:lnTo>
                  <a:lnTo>
                    <a:pt x="648" y="1571"/>
                  </a:lnTo>
                  <a:lnTo>
                    <a:pt x="648" y="1272"/>
                  </a:lnTo>
                  <a:lnTo>
                    <a:pt x="645" y="1253"/>
                  </a:lnTo>
                  <a:lnTo>
                    <a:pt x="638" y="1235"/>
                  </a:lnTo>
                  <a:lnTo>
                    <a:pt x="627" y="1221"/>
                  </a:lnTo>
                  <a:lnTo>
                    <a:pt x="612" y="1209"/>
                  </a:lnTo>
                  <a:lnTo>
                    <a:pt x="594" y="1202"/>
                  </a:lnTo>
                  <a:lnTo>
                    <a:pt x="575" y="1200"/>
                  </a:lnTo>
                  <a:lnTo>
                    <a:pt x="277" y="1200"/>
                  </a:lnTo>
                  <a:lnTo>
                    <a:pt x="257" y="1202"/>
                  </a:lnTo>
                  <a:lnTo>
                    <a:pt x="240" y="1209"/>
                  </a:lnTo>
                  <a:lnTo>
                    <a:pt x="225" y="1221"/>
                  </a:lnTo>
                  <a:lnTo>
                    <a:pt x="214" y="1235"/>
                  </a:lnTo>
                  <a:lnTo>
                    <a:pt x="206" y="1253"/>
                  </a:lnTo>
                  <a:lnTo>
                    <a:pt x="203" y="1272"/>
                  </a:lnTo>
                  <a:lnTo>
                    <a:pt x="203" y="1571"/>
                  </a:lnTo>
                  <a:lnTo>
                    <a:pt x="201" y="1594"/>
                  </a:lnTo>
                  <a:lnTo>
                    <a:pt x="191" y="1616"/>
                  </a:lnTo>
                  <a:lnTo>
                    <a:pt x="177" y="1634"/>
                  </a:lnTo>
                  <a:lnTo>
                    <a:pt x="160" y="1648"/>
                  </a:lnTo>
                  <a:lnTo>
                    <a:pt x="138" y="1657"/>
                  </a:lnTo>
                  <a:lnTo>
                    <a:pt x="114" y="1660"/>
                  </a:lnTo>
                  <a:lnTo>
                    <a:pt x="90" y="1657"/>
                  </a:lnTo>
                  <a:lnTo>
                    <a:pt x="69" y="1648"/>
                  </a:lnTo>
                  <a:lnTo>
                    <a:pt x="51" y="1634"/>
                  </a:lnTo>
                  <a:lnTo>
                    <a:pt x="37" y="1616"/>
                  </a:lnTo>
                  <a:lnTo>
                    <a:pt x="28" y="1594"/>
                  </a:lnTo>
                  <a:lnTo>
                    <a:pt x="25" y="1571"/>
                  </a:lnTo>
                  <a:lnTo>
                    <a:pt x="25" y="1272"/>
                  </a:lnTo>
                  <a:lnTo>
                    <a:pt x="27" y="1240"/>
                  </a:lnTo>
                  <a:lnTo>
                    <a:pt x="32" y="1209"/>
                  </a:lnTo>
                  <a:lnTo>
                    <a:pt x="42" y="1180"/>
                  </a:lnTo>
                  <a:lnTo>
                    <a:pt x="55" y="1152"/>
                  </a:lnTo>
                  <a:lnTo>
                    <a:pt x="37" y="1139"/>
                  </a:lnTo>
                  <a:lnTo>
                    <a:pt x="22" y="1122"/>
                  </a:lnTo>
                  <a:lnTo>
                    <a:pt x="10" y="1104"/>
                  </a:lnTo>
                  <a:lnTo>
                    <a:pt x="3" y="1082"/>
                  </a:lnTo>
                  <a:lnTo>
                    <a:pt x="0" y="1058"/>
                  </a:lnTo>
                  <a:lnTo>
                    <a:pt x="3" y="1035"/>
                  </a:lnTo>
                  <a:lnTo>
                    <a:pt x="11" y="1012"/>
                  </a:lnTo>
                  <a:lnTo>
                    <a:pt x="24" y="992"/>
                  </a:lnTo>
                  <a:lnTo>
                    <a:pt x="40" y="976"/>
                  </a:lnTo>
                  <a:lnTo>
                    <a:pt x="60" y="963"/>
                  </a:lnTo>
                  <a:lnTo>
                    <a:pt x="82" y="955"/>
                  </a:lnTo>
                  <a:lnTo>
                    <a:pt x="106" y="952"/>
                  </a:lnTo>
                  <a:lnTo>
                    <a:pt x="633" y="952"/>
                  </a:lnTo>
                  <a:lnTo>
                    <a:pt x="633" y="106"/>
                  </a:lnTo>
                  <a:lnTo>
                    <a:pt x="637" y="82"/>
                  </a:lnTo>
                  <a:lnTo>
                    <a:pt x="644" y="59"/>
                  </a:lnTo>
                  <a:lnTo>
                    <a:pt x="657" y="40"/>
                  </a:lnTo>
                  <a:lnTo>
                    <a:pt x="674" y="23"/>
                  </a:lnTo>
                  <a:lnTo>
                    <a:pt x="693" y="10"/>
                  </a:lnTo>
                  <a:lnTo>
                    <a:pt x="716" y="3"/>
                  </a:lnTo>
                  <a:lnTo>
                    <a:pt x="740" y="0"/>
                  </a:lnTo>
                  <a:close/>
                </a:path>
              </a:pathLst>
            </a:custGeom>
            <a:solidFill>
              <a:schemeClr val="hlink"/>
            </a:solidFill>
            <a:ln w="0">
              <a:noFill/>
              <a:prstDash val="solid"/>
              <a:round/>
              <a:headEnd/>
              <a:tailEnd/>
            </a:ln>
            <a:extLst>
              <a:ext uri="{91240B29-F687-4f45-9708-019B960494DF}">
                <a14:hiddenLine xmlns="" xmlns:a14="http://schemas.microsoft.com/office/drawing/2010/main" w="0">
                  <a:solidFill>
                    <a:schemeClr val="hlink"/>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p:cNvSpPr>
              <a:spLocks/>
            </p:cNvSpPr>
            <p:nvPr/>
          </p:nvSpPr>
          <p:spPr bwMode="auto">
            <a:xfrm>
              <a:off x="2211813" y="5194137"/>
              <a:ext cx="253183" cy="201349"/>
            </a:xfrm>
            <a:custGeom>
              <a:avLst/>
              <a:gdLst>
                <a:gd name="T0" fmla="*/ 102 w 1389"/>
                <a:gd name="T1" fmla="*/ 0 h 1111"/>
                <a:gd name="T2" fmla="*/ 1286 w 1389"/>
                <a:gd name="T3" fmla="*/ 0 h 1111"/>
                <a:gd name="T4" fmla="*/ 1310 w 1389"/>
                <a:gd name="T5" fmla="*/ 4 h 1111"/>
                <a:gd name="T6" fmla="*/ 1332 w 1389"/>
                <a:gd name="T7" fmla="*/ 11 h 1111"/>
                <a:gd name="T8" fmla="*/ 1350 w 1389"/>
                <a:gd name="T9" fmla="*/ 23 h 1111"/>
                <a:gd name="T10" fmla="*/ 1367 w 1389"/>
                <a:gd name="T11" fmla="*/ 38 h 1111"/>
                <a:gd name="T12" fmla="*/ 1379 w 1389"/>
                <a:gd name="T13" fmla="*/ 58 h 1111"/>
                <a:gd name="T14" fmla="*/ 1386 w 1389"/>
                <a:gd name="T15" fmla="*/ 80 h 1111"/>
                <a:gd name="T16" fmla="*/ 1389 w 1389"/>
                <a:gd name="T17" fmla="*/ 103 h 1111"/>
                <a:gd name="T18" fmla="*/ 1386 w 1389"/>
                <a:gd name="T19" fmla="*/ 126 h 1111"/>
                <a:gd name="T20" fmla="*/ 1379 w 1389"/>
                <a:gd name="T21" fmla="*/ 147 h 1111"/>
                <a:gd name="T22" fmla="*/ 1367 w 1389"/>
                <a:gd name="T23" fmla="*/ 167 h 1111"/>
                <a:gd name="T24" fmla="*/ 1350 w 1389"/>
                <a:gd name="T25" fmla="*/ 182 h 1111"/>
                <a:gd name="T26" fmla="*/ 1332 w 1389"/>
                <a:gd name="T27" fmla="*/ 195 h 1111"/>
                <a:gd name="T28" fmla="*/ 1310 w 1389"/>
                <a:gd name="T29" fmla="*/ 202 h 1111"/>
                <a:gd name="T30" fmla="*/ 1286 w 1389"/>
                <a:gd name="T31" fmla="*/ 205 h 1111"/>
                <a:gd name="T32" fmla="*/ 1146 w 1389"/>
                <a:gd name="T33" fmla="*/ 205 h 1111"/>
                <a:gd name="T34" fmla="*/ 1146 w 1389"/>
                <a:gd name="T35" fmla="*/ 1111 h 1111"/>
                <a:gd name="T36" fmla="*/ 242 w 1389"/>
                <a:gd name="T37" fmla="*/ 1111 h 1111"/>
                <a:gd name="T38" fmla="*/ 242 w 1389"/>
                <a:gd name="T39" fmla="*/ 205 h 1111"/>
                <a:gd name="T40" fmla="*/ 102 w 1389"/>
                <a:gd name="T41" fmla="*/ 205 h 1111"/>
                <a:gd name="T42" fmla="*/ 78 w 1389"/>
                <a:gd name="T43" fmla="*/ 202 h 1111"/>
                <a:gd name="T44" fmla="*/ 56 w 1389"/>
                <a:gd name="T45" fmla="*/ 195 h 1111"/>
                <a:gd name="T46" fmla="*/ 38 w 1389"/>
                <a:gd name="T47" fmla="*/ 182 h 1111"/>
                <a:gd name="T48" fmla="*/ 21 w 1389"/>
                <a:gd name="T49" fmla="*/ 167 h 1111"/>
                <a:gd name="T50" fmla="*/ 9 w 1389"/>
                <a:gd name="T51" fmla="*/ 147 h 1111"/>
                <a:gd name="T52" fmla="*/ 2 w 1389"/>
                <a:gd name="T53" fmla="*/ 126 h 1111"/>
                <a:gd name="T54" fmla="*/ 0 w 1389"/>
                <a:gd name="T55" fmla="*/ 103 h 1111"/>
                <a:gd name="T56" fmla="*/ 2 w 1389"/>
                <a:gd name="T57" fmla="*/ 80 h 1111"/>
                <a:gd name="T58" fmla="*/ 9 w 1389"/>
                <a:gd name="T59" fmla="*/ 58 h 1111"/>
                <a:gd name="T60" fmla="*/ 21 w 1389"/>
                <a:gd name="T61" fmla="*/ 38 h 1111"/>
                <a:gd name="T62" fmla="*/ 38 w 1389"/>
                <a:gd name="T63" fmla="*/ 23 h 1111"/>
                <a:gd name="T64" fmla="*/ 56 w 1389"/>
                <a:gd name="T65" fmla="*/ 11 h 1111"/>
                <a:gd name="T66" fmla="*/ 78 w 1389"/>
                <a:gd name="T67" fmla="*/ 4 h 1111"/>
                <a:gd name="T68" fmla="*/ 102 w 1389"/>
                <a:gd name="T69"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9" h="1111">
                  <a:moveTo>
                    <a:pt x="102" y="0"/>
                  </a:moveTo>
                  <a:lnTo>
                    <a:pt x="1286" y="0"/>
                  </a:lnTo>
                  <a:lnTo>
                    <a:pt x="1310" y="4"/>
                  </a:lnTo>
                  <a:lnTo>
                    <a:pt x="1332" y="11"/>
                  </a:lnTo>
                  <a:lnTo>
                    <a:pt x="1350" y="23"/>
                  </a:lnTo>
                  <a:lnTo>
                    <a:pt x="1367" y="38"/>
                  </a:lnTo>
                  <a:lnTo>
                    <a:pt x="1379" y="58"/>
                  </a:lnTo>
                  <a:lnTo>
                    <a:pt x="1386" y="80"/>
                  </a:lnTo>
                  <a:lnTo>
                    <a:pt x="1389" y="103"/>
                  </a:lnTo>
                  <a:lnTo>
                    <a:pt x="1386" y="126"/>
                  </a:lnTo>
                  <a:lnTo>
                    <a:pt x="1379" y="147"/>
                  </a:lnTo>
                  <a:lnTo>
                    <a:pt x="1367" y="167"/>
                  </a:lnTo>
                  <a:lnTo>
                    <a:pt x="1350" y="182"/>
                  </a:lnTo>
                  <a:lnTo>
                    <a:pt x="1332" y="195"/>
                  </a:lnTo>
                  <a:lnTo>
                    <a:pt x="1310" y="202"/>
                  </a:lnTo>
                  <a:lnTo>
                    <a:pt x="1286" y="205"/>
                  </a:lnTo>
                  <a:lnTo>
                    <a:pt x="1146" y="205"/>
                  </a:lnTo>
                  <a:lnTo>
                    <a:pt x="1146" y="1111"/>
                  </a:lnTo>
                  <a:lnTo>
                    <a:pt x="242" y="1111"/>
                  </a:lnTo>
                  <a:lnTo>
                    <a:pt x="242" y="205"/>
                  </a:lnTo>
                  <a:lnTo>
                    <a:pt x="102" y="205"/>
                  </a:lnTo>
                  <a:lnTo>
                    <a:pt x="78" y="202"/>
                  </a:lnTo>
                  <a:lnTo>
                    <a:pt x="56" y="195"/>
                  </a:lnTo>
                  <a:lnTo>
                    <a:pt x="38" y="182"/>
                  </a:lnTo>
                  <a:lnTo>
                    <a:pt x="21" y="167"/>
                  </a:lnTo>
                  <a:lnTo>
                    <a:pt x="9" y="147"/>
                  </a:lnTo>
                  <a:lnTo>
                    <a:pt x="2" y="126"/>
                  </a:lnTo>
                  <a:lnTo>
                    <a:pt x="0" y="103"/>
                  </a:lnTo>
                  <a:lnTo>
                    <a:pt x="2" y="80"/>
                  </a:lnTo>
                  <a:lnTo>
                    <a:pt x="9" y="58"/>
                  </a:lnTo>
                  <a:lnTo>
                    <a:pt x="21" y="38"/>
                  </a:lnTo>
                  <a:lnTo>
                    <a:pt x="38" y="23"/>
                  </a:lnTo>
                  <a:lnTo>
                    <a:pt x="56" y="11"/>
                  </a:lnTo>
                  <a:lnTo>
                    <a:pt x="78" y="4"/>
                  </a:lnTo>
                  <a:lnTo>
                    <a:pt x="102" y="0"/>
                  </a:lnTo>
                  <a:close/>
                </a:path>
              </a:pathLst>
            </a:custGeom>
            <a:solidFill>
              <a:schemeClr val="hlink"/>
            </a:solidFill>
            <a:ln w="0">
              <a:noFill/>
              <a:prstDash val="solid"/>
              <a:round/>
              <a:headEnd/>
              <a:tailEnd/>
            </a:ln>
            <a:extLst>
              <a:ext uri="{91240B29-F687-4f45-9708-019B960494DF}">
                <a14:hiddenLine xmlns="" xmlns:a14="http://schemas.microsoft.com/office/drawing/2010/main" w="0">
                  <a:solidFill>
                    <a:schemeClr val="hlink"/>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p:cNvSpPr>
              <a:spLocks noEditPoints="1"/>
            </p:cNvSpPr>
            <p:nvPr/>
          </p:nvSpPr>
          <p:spPr bwMode="auto">
            <a:xfrm>
              <a:off x="2197859" y="4877163"/>
              <a:ext cx="207330" cy="155497"/>
            </a:xfrm>
            <a:custGeom>
              <a:avLst/>
              <a:gdLst>
                <a:gd name="T0" fmla="*/ 792 w 1149"/>
                <a:gd name="T1" fmla="*/ 254 h 861"/>
                <a:gd name="T2" fmla="*/ 759 w 1149"/>
                <a:gd name="T3" fmla="*/ 273 h 861"/>
                <a:gd name="T4" fmla="*/ 740 w 1149"/>
                <a:gd name="T5" fmla="*/ 306 h 861"/>
                <a:gd name="T6" fmla="*/ 740 w 1149"/>
                <a:gd name="T7" fmla="*/ 345 h 861"/>
                <a:gd name="T8" fmla="*/ 759 w 1149"/>
                <a:gd name="T9" fmla="*/ 378 h 861"/>
                <a:gd name="T10" fmla="*/ 792 w 1149"/>
                <a:gd name="T11" fmla="*/ 397 h 861"/>
                <a:gd name="T12" fmla="*/ 831 w 1149"/>
                <a:gd name="T13" fmla="*/ 397 h 861"/>
                <a:gd name="T14" fmla="*/ 865 w 1149"/>
                <a:gd name="T15" fmla="*/ 378 h 861"/>
                <a:gd name="T16" fmla="*/ 883 w 1149"/>
                <a:gd name="T17" fmla="*/ 345 h 861"/>
                <a:gd name="T18" fmla="*/ 883 w 1149"/>
                <a:gd name="T19" fmla="*/ 306 h 861"/>
                <a:gd name="T20" fmla="*/ 865 w 1149"/>
                <a:gd name="T21" fmla="*/ 273 h 861"/>
                <a:gd name="T22" fmla="*/ 831 w 1149"/>
                <a:gd name="T23" fmla="*/ 254 h 861"/>
                <a:gd name="T24" fmla="*/ 579 w 1149"/>
                <a:gd name="T25" fmla="*/ 251 h 861"/>
                <a:gd name="T26" fmla="*/ 541 w 1149"/>
                <a:gd name="T27" fmla="*/ 261 h 861"/>
                <a:gd name="T28" fmla="*/ 515 w 1149"/>
                <a:gd name="T29" fmla="*/ 288 h 861"/>
                <a:gd name="T30" fmla="*/ 504 w 1149"/>
                <a:gd name="T31" fmla="*/ 325 h 861"/>
                <a:gd name="T32" fmla="*/ 515 w 1149"/>
                <a:gd name="T33" fmla="*/ 363 h 861"/>
                <a:gd name="T34" fmla="*/ 541 w 1149"/>
                <a:gd name="T35" fmla="*/ 389 h 861"/>
                <a:gd name="T36" fmla="*/ 579 w 1149"/>
                <a:gd name="T37" fmla="*/ 400 h 861"/>
                <a:gd name="T38" fmla="*/ 616 w 1149"/>
                <a:gd name="T39" fmla="*/ 389 h 861"/>
                <a:gd name="T40" fmla="*/ 643 w 1149"/>
                <a:gd name="T41" fmla="*/ 363 h 861"/>
                <a:gd name="T42" fmla="*/ 653 w 1149"/>
                <a:gd name="T43" fmla="*/ 325 h 861"/>
                <a:gd name="T44" fmla="*/ 643 w 1149"/>
                <a:gd name="T45" fmla="*/ 288 h 861"/>
                <a:gd name="T46" fmla="*/ 616 w 1149"/>
                <a:gd name="T47" fmla="*/ 261 h 861"/>
                <a:gd name="T48" fmla="*/ 579 w 1149"/>
                <a:gd name="T49" fmla="*/ 251 h 861"/>
                <a:gd name="T50" fmla="*/ 318 w 1149"/>
                <a:gd name="T51" fmla="*/ 254 h 861"/>
                <a:gd name="T52" fmla="*/ 284 w 1149"/>
                <a:gd name="T53" fmla="*/ 273 h 861"/>
                <a:gd name="T54" fmla="*/ 266 w 1149"/>
                <a:gd name="T55" fmla="*/ 306 h 861"/>
                <a:gd name="T56" fmla="*/ 266 w 1149"/>
                <a:gd name="T57" fmla="*/ 345 h 861"/>
                <a:gd name="T58" fmla="*/ 284 w 1149"/>
                <a:gd name="T59" fmla="*/ 378 h 861"/>
                <a:gd name="T60" fmla="*/ 318 w 1149"/>
                <a:gd name="T61" fmla="*/ 397 h 861"/>
                <a:gd name="T62" fmla="*/ 357 w 1149"/>
                <a:gd name="T63" fmla="*/ 397 h 861"/>
                <a:gd name="T64" fmla="*/ 390 w 1149"/>
                <a:gd name="T65" fmla="*/ 378 h 861"/>
                <a:gd name="T66" fmla="*/ 409 w 1149"/>
                <a:gd name="T67" fmla="*/ 345 h 861"/>
                <a:gd name="T68" fmla="*/ 409 w 1149"/>
                <a:gd name="T69" fmla="*/ 306 h 861"/>
                <a:gd name="T70" fmla="*/ 390 w 1149"/>
                <a:gd name="T71" fmla="*/ 273 h 861"/>
                <a:gd name="T72" fmla="*/ 357 w 1149"/>
                <a:gd name="T73" fmla="*/ 254 h 861"/>
                <a:gd name="T74" fmla="*/ 77 w 1149"/>
                <a:gd name="T75" fmla="*/ 0 h 861"/>
                <a:gd name="T76" fmla="*/ 1093 w 1149"/>
                <a:gd name="T77" fmla="*/ 3 h 861"/>
                <a:gd name="T78" fmla="*/ 1127 w 1149"/>
                <a:gd name="T79" fmla="*/ 23 h 861"/>
                <a:gd name="T80" fmla="*/ 1146 w 1149"/>
                <a:gd name="T81" fmla="*/ 57 h 861"/>
                <a:gd name="T82" fmla="*/ 1149 w 1149"/>
                <a:gd name="T83" fmla="*/ 564 h 861"/>
                <a:gd name="T84" fmla="*/ 441 w 1149"/>
                <a:gd name="T85" fmla="*/ 566 h 861"/>
                <a:gd name="T86" fmla="*/ 407 w 1149"/>
                <a:gd name="T87" fmla="*/ 587 h 861"/>
                <a:gd name="T88" fmla="*/ 387 w 1149"/>
                <a:gd name="T89" fmla="*/ 621 h 861"/>
                <a:gd name="T90" fmla="*/ 384 w 1149"/>
                <a:gd name="T91" fmla="*/ 713 h 861"/>
                <a:gd name="T92" fmla="*/ 41 w 1149"/>
                <a:gd name="T93" fmla="*/ 861 h 861"/>
                <a:gd name="T94" fmla="*/ 77 w 1149"/>
                <a:gd name="T95" fmla="*/ 713 h 861"/>
                <a:gd name="T96" fmla="*/ 38 w 1149"/>
                <a:gd name="T97" fmla="*/ 703 h 861"/>
                <a:gd name="T98" fmla="*/ 11 w 1149"/>
                <a:gd name="T99" fmla="*/ 675 h 861"/>
                <a:gd name="T100" fmla="*/ 0 w 1149"/>
                <a:gd name="T101" fmla="*/ 636 h 861"/>
                <a:gd name="T102" fmla="*/ 3 w 1149"/>
                <a:gd name="T103" fmla="*/ 57 h 861"/>
                <a:gd name="T104" fmla="*/ 22 w 1149"/>
                <a:gd name="T105" fmla="*/ 23 h 861"/>
                <a:gd name="T106" fmla="*/ 56 w 1149"/>
                <a:gd name="T107" fmla="*/ 3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9" h="861">
                  <a:moveTo>
                    <a:pt x="811" y="251"/>
                  </a:moveTo>
                  <a:lnTo>
                    <a:pt x="792" y="254"/>
                  </a:lnTo>
                  <a:lnTo>
                    <a:pt x="773" y="261"/>
                  </a:lnTo>
                  <a:lnTo>
                    <a:pt x="759" y="273"/>
                  </a:lnTo>
                  <a:lnTo>
                    <a:pt x="747" y="288"/>
                  </a:lnTo>
                  <a:lnTo>
                    <a:pt x="740" y="306"/>
                  </a:lnTo>
                  <a:lnTo>
                    <a:pt x="738" y="325"/>
                  </a:lnTo>
                  <a:lnTo>
                    <a:pt x="740" y="345"/>
                  </a:lnTo>
                  <a:lnTo>
                    <a:pt x="747" y="363"/>
                  </a:lnTo>
                  <a:lnTo>
                    <a:pt x="759" y="378"/>
                  </a:lnTo>
                  <a:lnTo>
                    <a:pt x="773" y="389"/>
                  </a:lnTo>
                  <a:lnTo>
                    <a:pt x="792" y="397"/>
                  </a:lnTo>
                  <a:lnTo>
                    <a:pt x="811" y="400"/>
                  </a:lnTo>
                  <a:lnTo>
                    <a:pt x="831" y="397"/>
                  </a:lnTo>
                  <a:lnTo>
                    <a:pt x="849" y="389"/>
                  </a:lnTo>
                  <a:lnTo>
                    <a:pt x="865" y="378"/>
                  </a:lnTo>
                  <a:lnTo>
                    <a:pt x="876" y="363"/>
                  </a:lnTo>
                  <a:lnTo>
                    <a:pt x="883" y="345"/>
                  </a:lnTo>
                  <a:lnTo>
                    <a:pt x="886" y="325"/>
                  </a:lnTo>
                  <a:lnTo>
                    <a:pt x="883" y="306"/>
                  </a:lnTo>
                  <a:lnTo>
                    <a:pt x="876" y="288"/>
                  </a:lnTo>
                  <a:lnTo>
                    <a:pt x="865" y="273"/>
                  </a:lnTo>
                  <a:lnTo>
                    <a:pt x="849" y="261"/>
                  </a:lnTo>
                  <a:lnTo>
                    <a:pt x="831" y="254"/>
                  </a:lnTo>
                  <a:lnTo>
                    <a:pt x="811" y="251"/>
                  </a:lnTo>
                  <a:close/>
                  <a:moveTo>
                    <a:pt x="579" y="251"/>
                  </a:moveTo>
                  <a:lnTo>
                    <a:pt x="559" y="254"/>
                  </a:lnTo>
                  <a:lnTo>
                    <a:pt x="541" y="261"/>
                  </a:lnTo>
                  <a:lnTo>
                    <a:pt x="526" y="273"/>
                  </a:lnTo>
                  <a:lnTo>
                    <a:pt x="515" y="288"/>
                  </a:lnTo>
                  <a:lnTo>
                    <a:pt x="507" y="306"/>
                  </a:lnTo>
                  <a:lnTo>
                    <a:pt x="504" y="325"/>
                  </a:lnTo>
                  <a:lnTo>
                    <a:pt x="507" y="345"/>
                  </a:lnTo>
                  <a:lnTo>
                    <a:pt x="515" y="363"/>
                  </a:lnTo>
                  <a:lnTo>
                    <a:pt x="526" y="378"/>
                  </a:lnTo>
                  <a:lnTo>
                    <a:pt x="541" y="389"/>
                  </a:lnTo>
                  <a:lnTo>
                    <a:pt x="559" y="397"/>
                  </a:lnTo>
                  <a:lnTo>
                    <a:pt x="579" y="400"/>
                  </a:lnTo>
                  <a:lnTo>
                    <a:pt x="598" y="397"/>
                  </a:lnTo>
                  <a:lnTo>
                    <a:pt x="616" y="389"/>
                  </a:lnTo>
                  <a:lnTo>
                    <a:pt x="631" y="378"/>
                  </a:lnTo>
                  <a:lnTo>
                    <a:pt x="643" y="363"/>
                  </a:lnTo>
                  <a:lnTo>
                    <a:pt x="651" y="345"/>
                  </a:lnTo>
                  <a:lnTo>
                    <a:pt x="653" y="325"/>
                  </a:lnTo>
                  <a:lnTo>
                    <a:pt x="651" y="306"/>
                  </a:lnTo>
                  <a:lnTo>
                    <a:pt x="643" y="288"/>
                  </a:lnTo>
                  <a:lnTo>
                    <a:pt x="631" y="273"/>
                  </a:lnTo>
                  <a:lnTo>
                    <a:pt x="616" y="261"/>
                  </a:lnTo>
                  <a:lnTo>
                    <a:pt x="598" y="254"/>
                  </a:lnTo>
                  <a:lnTo>
                    <a:pt x="579" y="251"/>
                  </a:lnTo>
                  <a:close/>
                  <a:moveTo>
                    <a:pt x="338" y="251"/>
                  </a:moveTo>
                  <a:lnTo>
                    <a:pt x="318" y="254"/>
                  </a:lnTo>
                  <a:lnTo>
                    <a:pt x="300" y="261"/>
                  </a:lnTo>
                  <a:lnTo>
                    <a:pt x="284" y="273"/>
                  </a:lnTo>
                  <a:lnTo>
                    <a:pt x="273" y="288"/>
                  </a:lnTo>
                  <a:lnTo>
                    <a:pt x="266" y="306"/>
                  </a:lnTo>
                  <a:lnTo>
                    <a:pt x="263" y="325"/>
                  </a:lnTo>
                  <a:lnTo>
                    <a:pt x="266" y="345"/>
                  </a:lnTo>
                  <a:lnTo>
                    <a:pt x="273" y="363"/>
                  </a:lnTo>
                  <a:lnTo>
                    <a:pt x="284" y="378"/>
                  </a:lnTo>
                  <a:lnTo>
                    <a:pt x="300" y="389"/>
                  </a:lnTo>
                  <a:lnTo>
                    <a:pt x="318" y="397"/>
                  </a:lnTo>
                  <a:lnTo>
                    <a:pt x="338" y="400"/>
                  </a:lnTo>
                  <a:lnTo>
                    <a:pt x="357" y="397"/>
                  </a:lnTo>
                  <a:lnTo>
                    <a:pt x="376" y="389"/>
                  </a:lnTo>
                  <a:lnTo>
                    <a:pt x="390" y="378"/>
                  </a:lnTo>
                  <a:lnTo>
                    <a:pt x="402" y="363"/>
                  </a:lnTo>
                  <a:lnTo>
                    <a:pt x="409" y="345"/>
                  </a:lnTo>
                  <a:lnTo>
                    <a:pt x="413" y="325"/>
                  </a:lnTo>
                  <a:lnTo>
                    <a:pt x="409" y="306"/>
                  </a:lnTo>
                  <a:lnTo>
                    <a:pt x="402" y="288"/>
                  </a:lnTo>
                  <a:lnTo>
                    <a:pt x="390" y="273"/>
                  </a:lnTo>
                  <a:lnTo>
                    <a:pt x="376" y="261"/>
                  </a:lnTo>
                  <a:lnTo>
                    <a:pt x="357" y="254"/>
                  </a:lnTo>
                  <a:lnTo>
                    <a:pt x="338" y="251"/>
                  </a:lnTo>
                  <a:close/>
                  <a:moveTo>
                    <a:pt x="77" y="0"/>
                  </a:moveTo>
                  <a:lnTo>
                    <a:pt x="1072" y="0"/>
                  </a:lnTo>
                  <a:lnTo>
                    <a:pt x="1093" y="3"/>
                  </a:lnTo>
                  <a:lnTo>
                    <a:pt x="1111" y="10"/>
                  </a:lnTo>
                  <a:lnTo>
                    <a:pt x="1127" y="23"/>
                  </a:lnTo>
                  <a:lnTo>
                    <a:pt x="1138" y="39"/>
                  </a:lnTo>
                  <a:lnTo>
                    <a:pt x="1146" y="57"/>
                  </a:lnTo>
                  <a:lnTo>
                    <a:pt x="1149" y="78"/>
                  </a:lnTo>
                  <a:lnTo>
                    <a:pt x="1149" y="564"/>
                  </a:lnTo>
                  <a:lnTo>
                    <a:pt x="461" y="564"/>
                  </a:lnTo>
                  <a:lnTo>
                    <a:pt x="441" y="566"/>
                  </a:lnTo>
                  <a:lnTo>
                    <a:pt x="422" y="574"/>
                  </a:lnTo>
                  <a:lnTo>
                    <a:pt x="407" y="587"/>
                  </a:lnTo>
                  <a:lnTo>
                    <a:pt x="394" y="602"/>
                  </a:lnTo>
                  <a:lnTo>
                    <a:pt x="387" y="621"/>
                  </a:lnTo>
                  <a:lnTo>
                    <a:pt x="384" y="641"/>
                  </a:lnTo>
                  <a:lnTo>
                    <a:pt x="384" y="713"/>
                  </a:lnTo>
                  <a:lnTo>
                    <a:pt x="214" y="713"/>
                  </a:lnTo>
                  <a:lnTo>
                    <a:pt x="41" y="861"/>
                  </a:lnTo>
                  <a:lnTo>
                    <a:pt x="102" y="713"/>
                  </a:lnTo>
                  <a:lnTo>
                    <a:pt x="77" y="713"/>
                  </a:lnTo>
                  <a:lnTo>
                    <a:pt x="56" y="711"/>
                  </a:lnTo>
                  <a:lnTo>
                    <a:pt x="38" y="703"/>
                  </a:lnTo>
                  <a:lnTo>
                    <a:pt x="22" y="691"/>
                  </a:lnTo>
                  <a:lnTo>
                    <a:pt x="11" y="675"/>
                  </a:lnTo>
                  <a:lnTo>
                    <a:pt x="3" y="656"/>
                  </a:lnTo>
                  <a:lnTo>
                    <a:pt x="0" y="636"/>
                  </a:lnTo>
                  <a:lnTo>
                    <a:pt x="0" y="78"/>
                  </a:lnTo>
                  <a:lnTo>
                    <a:pt x="3" y="57"/>
                  </a:lnTo>
                  <a:lnTo>
                    <a:pt x="11" y="39"/>
                  </a:lnTo>
                  <a:lnTo>
                    <a:pt x="22" y="23"/>
                  </a:lnTo>
                  <a:lnTo>
                    <a:pt x="38" y="10"/>
                  </a:lnTo>
                  <a:lnTo>
                    <a:pt x="56" y="3"/>
                  </a:lnTo>
                  <a:lnTo>
                    <a:pt x="77" y="0"/>
                  </a:lnTo>
                  <a:close/>
                </a:path>
              </a:pathLst>
            </a:custGeom>
            <a:solidFill>
              <a:schemeClr val="hlink"/>
            </a:solidFill>
            <a:ln w="0">
              <a:noFill/>
              <a:prstDash val="solid"/>
              <a:round/>
              <a:headEnd/>
              <a:tailEnd/>
            </a:ln>
            <a:extLst>
              <a:ext uri="{91240B29-F687-4f45-9708-019B960494DF}">
                <a14:hiddenLine xmlns="" xmlns:a14="http://schemas.microsoft.com/office/drawing/2010/main" w="0">
                  <a:solidFill>
                    <a:schemeClr val="hlink"/>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0"/>
            <p:cNvSpPr>
              <a:spLocks noEditPoints="1"/>
            </p:cNvSpPr>
            <p:nvPr/>
          </p:nvSpPr>
          <p:spPr bwMode="auto">
            <a:xfrm>
              <a:off x="2277601" y="4988802"/>
              <a:ext cx="207330" cy="157491"/>
            </a:xfrm>
            <a:custGeom>
              <a:avLst/>
              <a:gdLst>
                <a:gd name="T0" fmla="*/ 792 w 1150"/>
                <a:gd name="T1" fmla="*/ 267 h 860"/>
                <a:gd name="T2" fmla="*/ 758 w 1150"/>
                <a:gd name="T3" fmla="*/ 286 h 860"/>
                <a:gd name="T4" fmla="*/ 740 w 1150"/>
                <a:gd name="T5" fmla="*/ 319 h 860"/>
                <a:gd name="T6" fmla="*/ 740 w 1150"/>
                <a:gd name="T7" fmla="*/ 359 h 860"/>
                <a:gd name="T8" fmla="*/ 758 w 1150"/>
                <a:gd name="T9" fmla="*/ 392 h 860"/>
                <a:gd name="T10" fmla="*/ 792 w 1150"/>
                <a:gd name="T11" fmla="*/ 410 h 860"/>
                <a:gd name="T12" fmla="*/ 831 w 1150"/>
                <a:gd name="T13" fmla="*/ 410 h 860"/>
                <a:gd name="T14" fmla="*/ 864 w 1150"/>
                <a:gd name="T15" fmla="*/ 392 h 860"/>
                <a:gd name="T16" fmla="*/ 883 w 1150"/>
                <a:gd name="T17" fmla="*/ 359 h 860"/>
                <a:gd name="T18" fmla="*/ 883 w 1150"/>
                <a:gd name="T19" fmla="*/ 319 h 860"/>
                <a:gd name="T20" fmla="*/ 864 w 1150"/>
                <a:gd name="T21" fmla="*/ 286 h 860"/>
                <a:gd name="T22" fmla="*/ 831 w 1150"/>
                <a:gd name="T23" fmla="*/ 267 h 860"/>
                <a:gd name="T24" fmla="*/ 579 w 1150"/>
                <a:gd name="T25" fmla="*/ 265 h 860"/>
                <a:gd name="T26" fmla="*/ 541 w 1150"/>
                <a:gd name="T27" fmla="*/ 274 h 860"/>
                <a:gd name="T28" fmla="*/ 514 w 1150"/>
                <a:gd name="T29" fmla="*/ 302 h 860"/>
                <a:gd name="T30" fmla="*/ 504 w 1150"/>
                <a:gd name="T31" fmla="*/ 339 h 860"/>
                <a:gd name="T32" fmla="*/ 514 w 1150"/>
                <a:gd name="T33" fmla="*/ 377 h 860"/>
                <a:gd name="T34" fmla="*/ 541 w 1150"/>
                <a:gd name="T35" fmla="*/ 404 h 860"/>
                <a:gd name="T36" fmla="*/ 579 w 1150"/>
                <a:gd name="T37" fmla="*/ 413 h 860"/>
                <a:gd name="T38" fmla="*/ 616 w 1150"/>
                <a:gd name="T39" fmla="*/ 404 h 860"/>
                <a:gd name="T40" fmla="*/ 643 w 1150"/>
                <a:gd name="T41" fmla="*/ 377 h 860"/>
                <a:gd name="T42" fmla="*/ 653 w 1150"/>
                <a:gd name="T43" fmla="*/ 339 h 860"/>
                <a:gd name="T44" fmla="*/ 643 w 1150"/>
                <a:gd name="T45" fmla="*/ 302 h 860"/>
                <a:gd name="T46" fmla="*/ 616 w 1150"/>
                <a:gd name="T47" fmla="*/ 274 h 860"/>
                <a:gd name="T48" fmla="*/ 579 w 1150"/>
                <a:gd name="T49" fmla="*/ 265 h 860"/>
                <a:gd name="T50" fmla="*/ 318 w 1150"/>
                <a:gd name="T51" fmla="*/ 267 h 860"/>
                <a:gd name="T52" fmla="*/ 285 w 1150"/>
                <a:gd name="T53" fmla="*/ 286 h 860"/>
                <a:gd name="T54" fmla="*/ 266 w 1150"/>
                <a:gd name="T55" fmla="*/ 319 h 860"/>
                <a:gd name="T56" fmla="*/ 266 w 1150"/>
                <a:gd name="T57" fmla="*/ 359 h 860"/>
                <a:gd name="T58" fmla="*/ 285 w 1150"/>
                <a:gd name="T59" fmla="*/ 392 h 860"/>
                <a:gd name="T60" fmla="*/ 318 w 1150"/>
                <a:gd name="T61" fmla="*/ 410 h 860"/>
                <a:gd name="T62" fmla="*/ 357 w 1150"/>
                <a:gd name="T63" fmla="*/ 410 h 860"/>
                <a:gd name="T64" fmla="*/ 390 w 1150"/>
                <a:gd name="T65" fmla="*/ 392 h 860"/>
                <a:gd name="T66" fmla="*/ 410 w 1150"/>
                <a:gd name="T67" fmla="*/ 359 h 860"/>
                <a:gd name="T68" fmla="*/ 410 w 1150"/>
                <a:gd name="T69" fmla="*/ 319 h 860"/>
                <a:gd name="T70" fmla="*/ 390 w 1150"/>
                <a:gd name="T71" fmla="*/ 286 h 860"/>
                <a:gd name="T72" fmla="*/ 357 w 1150"/>
                <a:gd name="T73" fmla="*/ 267 h 860"/>
                <a:gd name="T74" fmla="*/ 77 w 1150"/>
                <a:gd name="T75" fmla="*/ 0 h 860"/>
                <a:gd name="T76" fmla="*/ 1093 w 1150"/>
                <a:gd name="T77" fmla="*/ 2 h 860"/>
                <a:gd name="T78" fmla="*/ 1127 w 1150"/>
                <a:gd name="T79" fmla="*/ 23 h 860"/>
                <a:gd name="T80" fmla="*/ 1146 w 1150"/>
                <a:gd name="T81" fmla="*/ 56 h 860"/>
                <a:gd name="T82" fmla="*/ 1150 w 1150"/>
                <a:gd name="T83" fmla="*/ 635 h 860"/>
                <a:gd name="T84" fmla="*/ 1139 w 1150"/>
                <a:gd name="T85" fmla="*/ 674 h 860"/>
                <a:gd name="T86" fmla="*/ 1112 w 1150"/>
                <a:gd name="T87" fmla="*/ 702 h 860"/>
                <a:gd name="T88" fmla="*/ 1072 w 1150"/>
                <a:gd name="T89" fmla="*/ 712 h 860"/>
                <a:gd name="T90" fmla="*/ 1108 w 1150"/>
                <a:gd name="T91" fmla="*/ 860 h 860"/>
                <a:gd name="T92" fmla="*/ 77 w 1150"/>
                <a:gd name="T93" fmla="*/ 712 h 860"/>
                <a:gd name="T94" fmla="*/ 38 w 1150"/>
                <a:gd name="T95" fmla="*/ 702 h 860"/>
                <a:gd name="T96" fmla="*/ 11 w 1150"/>
                <a:gd name="T97" fmla="*/ 674 h 860"/>
                <a:gd name="T98" fmla="*/ 0 w 1150"/>
                <a:gd name="T99" fmla="*/ 635 h 860"/>
                <a:gd name="T100" fmla="*/ 2 w 1150"/>
                <a:gd name="T101" fmla="*/ 56 h 860"/>
                <a:gd name="T102" fmla="*/ 23 w 1150"/>
                <a:gd name="T103" fmla="*/ 23 h 860"/>
                <a:gd name="T104" fmla="*/ 56 w 1150"/>
                <a:gd name="T105" fmla="*/ 2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0" h="860">
                  <a:moveTo>
                    <a:pt x="812" y="265"/>
                  </a:moveTo>
                  <a:lnTo>
                    <a:pt x="792" y="267"/>
                  </a:lnTo>
                  <a:lnTo>
                    <a:pt x="774" y="274"/>
                  </a:lnTo>
                  <a:lnTo>
                    <a:pt x="758" y="286"/>
                  </a:lnTo>
                  <a:lnTo>
                    <a:pt x="748" y="302"/>
                  </a:lnTo>
                  <a:lnTo>
                    <a:pt x="740" y="319"/>
                  </a:lnTo>
                  <a:lnTo>
                    <a:pt x="737" y="339"/>
                  </a:lnTo>
                  <a:lnTo>
                    <a:pt x="740" y="359"/>
                  </a:lnTo>
                  <a:lnTo>
                    <a:pt x="748" y="377"/>
                  </a:lnTo>
                  <a:lnTo>
                    <a:pt x="758" y="392"/>
                  </a:lnTo>
                  <a:lnTo>
                    <a:pt x="774" y="404"/>
                  </a:lnTo>
                  <a:lnTo>
                    <a:pt x="792" y="410"/>
                  </a:lnTo>
                  <a:lnTo>
                    <a:pt x="812" y="413"/>
                  </a:lnTo>
                  <a:lnTo>
                    <a:pt x="831" y="410"/>
                  </a:lnTo>
                  <a:lnTo>
                    <a:pt x="849" y="404"/>
                  </a:lnTo>
                  <a:lnTo>
                    <a:pt x="864" y="392"/>
                  </a:lnTo>
                  <a:lnTo>
                    <a:pt x="876" y="377"/>
                  </a:lnTo>
                  <a:lnTo>
                    <a:pt x="883" y="359"/>
                  </a:lnTo>
                  <a:lnTo>
                    <a:pt x="886" y="339"/>
                  </a:lnTo>
                  <a:lnTo>
                    <a:pt x="883" y="319"/>
                  </a:lnTo>
                  <a:lnTo>
                    <a:pt x="876" y="302"/>
                  </a:lnTo>
                  <a:lnTo>
                    <a:pt x="864" y="286"/>
                  </a:lnTo>
                  <a:lnTo>
                    <a:pt x="849" y="274"/>
                  </a:lnTo>
                  <a:lnTo>
                    <a:pt x="831" y="267"/>
                  </a:lnTo>
                  <a:lnTo>
                    <a:pt x="812" y="265"/>
                  </a:lnTo>
                  <a:close/>
                  <a:moveTo>
                    <a:pt x="579" y="265"/>
                  </a:moveTo>
                  <a:lnTo>
                    <a:pt x="558" y="267"/>
                  </a:lnTo>
                  <a:lnTo>
                    <a:pt x="541" y="274"/>
                  </a:lnTo>
                  <a:lnTo>
                    <a:pt x="526" y="286"/>
                  </a:lnTo>
                  <a:lnTo>
                    <a:pt x="514" y="302"/>
                  </a:lnTo>
                  <a:lnTo>
                    <a:pt x="507" y="319"/>
                  </a:lnTo>
                  <a:lnTo>
                    <a:pt x="504" y="339"/>
                  </a:lnTo>
                  <a:lnTo>
                    <a:pt x="507" y="359"/>
                  </a:lnTo>
                  <a:lnTo>
                    <a:pt x="514" y="377"/>
                  </a:lnTo>
                  <a:lnTo>
                    <a:pt x="526" y="392"/>
                  </a:lnTo>
                  <a:lnTo>
                    <a:pt x="541" y="404"/>
                  </a:lnTo>
                  <a:lnTo>
                    <a:pt x="558" y="410"/>
                  </a:lnTo>
                  <a:lnTo>
                    <a:pt x="579" y="413"/>
                  </a:lnTo>
                  <a:lnTo>
                    <a:pt x="599" y="410"/>
                  </a:lnTo>
                  <a:lnTo>
                    <a:pt x="616" y="404"/>
                  </a:lnTo>
                  <a:lnTo>
                    <a:pt x="631" y="392"/>
                  </a:lnTo>
                  <a:lnTo>
                    <a:pt x="643" y="377"/>
                  </a:lnTo>
                  <a:lnTo>
                    <a:pt x="651" y="359"/>
                  </a:lnTo>
                  <a:lnTo>
                    <a:pt x="653" y="339"/>
                  </a:lnTo>
                  <a:lnTo>
                    <a:pt x="651" y="319"/>
                  </a:lnTo>
                  <a:lnTo>
                    <a:pt x="643" y="302"/>
                  </a:lnTo>
                  <a:lnTo>
                    <a:pt x="631" y="286"/>
                  </a:lnTo>
                  <a:lnTo>
                    <a:pt x="616" y="274"/>
                  </a:lnTo>
                  <a:lnTo>
                    <a:pt x="599" y="267"/>
                  </a:lnTo>
                  <a:lnTo>
                    <a:pt x="579" y="265"/>
                  </a:lnTo>
                  <a:close/>
                  <a:moveTo>
                    <a:pt x="338" y="265"/>
                  </a:moveTo>
                  <a:lnTo>
                    <a:pt x="318" y="267"/>
                  </a:lnTo>
                  <a:lnTo>
                    <a:pt x="300" y="274"/>
                  </a:lnTo>
                  <a:lnTo>
                    <a:pt x="285" y="286"/>
                  </a:lnTo>
                  <a:lnTo>
                    <a:pt x="274" y="302"/>
                  </a:lnTo>
                  <a:lnTo>
                    <a:pt x="266" y="319"/>
                  </a:lnTo>
                  <a:lnTo>
                    <a:pt x="263" y="339"/>
                  </a:lnTo>
                  <a:lnTo>
                    <a:pt x="266" y="359"/>
                  </a:lnTo>
                  <a:lnTo>
                    <a:pt x="274" y="377"/>
                  </a:lnTo>
                  <a:lnTo>
                    <a:pt x="285" y="392"/>
                  </a:lnTo>
                  <a:lnTo>
                    <a:pt x="300" y="404"/>
                  </a:lnTo>
                  <a:lnTo>
                    <a:pt x="318" y="410"/>
                  </a:lnTo>
                  <a:lnTo>
                    <a:pt x="338" y="413"/>
                  </a:lnTo>
                  <a:lnTo>
                    <a:pt x="357" y="410"/>
                  </a:lnTo>
                  <a:lnTo>
                    <a:pt x="375" y="404"/>
                  </a:lnTo>
                  <a:lnTo>
                    <a:pt x="390" y="392"/>
                  </a:lnTo>
                  <a:lnTo>
                    <a:pt x="402" y="377"/>
                  </a:lnTo>
                  <a:lnTo>
                    <a:pt x="410" y="359"/>
                  </a:lnTo>
                  <a:lnTo>
                    <a:pt x="412" y="339"/>
                  </a:lnTo>
                  <a:lnTo>
                    <a:pt x="410" y="319"/>
                  </a:lnTo>
                  <a:lnTo>
                    <a:pt x="402" y="302"/>
                  </a:lnTo>
                  <a:lnTo>
                    <a:pt x="390" y="286"/>
                  </a:lnTo>
                  <a:lnTo>
                    <a:pt x="375" y="274"/>
                  </a:lnTo>
                  <a:lnTo>
                    <a:pt x="357" y="267"/>
                  </a:lnTo>
                  <a:lnTo>
                    <a:pt x="338" y="265"/>
                  </a:lnTo>
                  <a:close/>
                  <a:moveTo>
                    <a:pt x="77" y="0"/>
                  </a:moveTo>
                  <a:lnTo>
                    <a:pt x="1072" y="0"/>
                  </a:lnTo>
                  <a:lnTo>
                    <a:pt x="1093" y="2"/>
                  </a:lnTo>
                  <a:lnTo>
                    <a:pt x="1112" y="11"/>
                  </a:lnTo>
                  <a:lnTo>
                    <a:pt x="1127" y="23"/>
                  </a:lnTo>
                  <a:lnTo>
                    <a:pt x="1139" y="38"/>
                  </a:lnTo>
                  <a:lnTo>
                    <a:pt x="1146" y="56"/>
                  </a:lnTo>
                  <a:lnTo>
                    <a:pt x="1150" y="77"/>
                  </a:lnTo>
                  <a:lnTo>
                    <a:pt x="1150" y="635"/>
                  </a:lnTo>
                  <a:lnTo>
                    <a:pt x="1146" y="656"/>
                  </a:lnTo>
                  <a:lnTo>
                    <a:pt x="1139" y="674"/>
                  </a:lnTo>
                  <a:lnTo>
                    <a:pt x="1127" y="690"/>
                  </a:lnTo>
                  <a:lnTo>
                    <a:pt x="1112" y="702"/>
                  </a:lnTo>
                  <a:lnTo>
                    <a:pt x="1093" y="710"/>
                  </a:lnTo>
                  <a:lnTo>
                    <a:pt x="1072" y="712"/>
                  </a:lnTo>
                  <a:lnTo>
                    <a:pt x="1047" y="712"/>
                  </a:lnTo>
                  <a:lnTo>
                    <a:pt x="1108" y="860"/>
                  </a:lnTo>
                  <a:lnTo>
                    <a:pt x="934" y="712"/>
                  </a:lnTo>
                  <a:lnTo>
                    <a:pt x="77" y="712"/>
                  </a:lnTo>
                  <a:lnTo>
                    <a:pt x="56" y="710"/>
                  </a:lnTo>
                  <a:lnTo>
                    <a:pt x="38" y="702"/>
                  </a:lnTo>
                  <a:lnTo>
                    <a:pt x="23" y="690"/>
                  </a:lnTo>
                  <a:lnTo>
                    <a:pt x="11" y="674"/>
                  </a:lnTo>
                  <a:lnTo>
                    <a:pt x="2" y="656"/>
                  </a:lnTo>
                  <a:lnTo>
                    <a:pt x="0" y="635"/>
                  </a:lnTo>
                  <a:lnTo>
                    <a:pt x="0" y="77"/>
                  </a:lnTo>
                  <a:lnTo>
                    <a:pt x="2" y="56"/>
                  </a:lnTo>
                  <a:lnTo>
                    <a:pt x="11" y="38"/>
                  </a:lnTo>
                  <a:lnTo>
                    <a:pt x="23" y="23"/>
                  </a:lnTo>
                  <a:lnTo>
                    <a:pt x="38" y="11"/>
                  </a:lnTo>
                  <a:lnTo>
                    <a:pt x="56" y="2"/>
                  </a:lnTo>
                  <a:lnTo>
                    <a:pt x="77" y="0"/>
                  </a:lnTo>
                  <a:close/>
                </a:path>
              </a:pathLst>
            </a:custGeom>
            <a:solidFill>
              <a:schemeClr val="hlink"/>
            </a:solidFill>
            <a:ln w="0">
              <a:noFill/>
              <a:prstDash val="solid"/>
              <a:round/>
              <a:headEnd/>
              <a:tailEnd/>
            </a:ln>
            <a:extLst>
              <a:ext uri="{91240B29-F687-4f45-9708-019B960494DF}">
                <a14:hiddenLine xmlns="" xmlns:a14="http://schemas.microsoft.com/office/drawing/2010/main" w="0">
                  <a:solidFill>
                    <a:schemeClr val="hlink"/>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4291" name="Freeform 45"/>
          <p:cNvSpPr>
            <a:spLocks noEditPoints="1"/>
          </p:cNvSpPr>
          <p:nvPr/>
        </p:nvSpPr>
        <p:spPr bwMode="auto">
          <a:xfrm>
            <a:off x="1757958" y="3506518"/>
            <a:ext cx="485059" cy="494447"/>
          </a:xfrm>
          <a:custGeom>
            <a:avLst/>
            <a:gdLst>
              <a:gd name="T0" fmla="*/ 982 w 3096"/>
              <a:gd name="T1" fmla="*/ 343 h 3162"/>
              <a:gd name="T2" fmla="*/ 735 w 3096"/>
              <a:gd name="T3" fmla="*/ 451 h 3162"/>
              <a:gd name="T4" fmla="*/ 524 w 3096"/>
              <a:gd name="T5" fmla="*/ 637 h 3162"/>
              <a:gd name="T6" fmla="*/ 380 w 3096"/>
              <a:gd name="T7" fmla="*/ 874 h 3162"/>
              <a:gd name="T8" fmla="*/ 313 w 3096"/>
              <a:gd name="T9" fmla="*/ 1136 h 3162"/>
              <a:gd name="T10" fmla="*/ 323 w 3096"/>
              <a:gd name="T11" fmla="*/ 1405 h 3162"/>
              <a:gd name="T12" fmla="*/ 408 w 3096"/>
              <a:gd name="T13" fmla="*/ 1663 h 3162"/>
              <a:gd name="T14" fmla="*/ 572 w 3096"/>
              <a:gd name="T15" fmla="*/ 1891 h 3162"/>
              <a:gd name="T16" fmla="*/ 795 w 3096"/>
              <a:gd name="T17" fmla="*/ 2058 h 3162"/>
              <a:gd name="T18" fmla="*/ 1047 w 3096"/>
              <a:gd name="T19" fmla="*/ 2145 h 3162"/>
              <a:gd name="T20" fmla="*/ 1311 w 3096"/>
              <a:gd name="T21" fmla="*/ 2156 h 3162"/>
              <a:gd name="T22" fmla="*/ 1567 w 3096"/>
              <a:gd name="T23" fmla="*/ 2086 h 3162"/>
              <a:gd name="T24" fmla="*/ 1799 w 3096"/>
              <a:gd name="T25" fmla="*/ 1940 h 3162"/>
              <a:gd name="T26" fmla="*/ 1981 w 3096"/>
              <a:gd name="T27" fmla="*/ 1724 h 3162"/>
              <a:gd name="T28" fmla="*/ 2086 w 3096"/>
              <a:gd name="T29" fmla="*/ 1471 h 3162"/>
              <a:gd name="T30" fmla="*/ 2115 w 3096"/>
              <a:gd name="T31" fmla="*/ 1204 h 3162"/>
              <a:gd name="T32" fmla="*/ 2066 w 3096"/>
              <a:gd name="T33" fmla="*/ 938 h 3162"/>
              <a:gd name="T34" fmla="*/ 1942 w 3096"/>
              <a:gd name="T35" fmla="*/ 692 h 3162"/>
              <a:gd name="T36" fmla="*/ 1745 w 3096"/>
              <a:gd name="T37" fmla="*/ 491 h 3162"/>
              <a:gd name="T38" fmla="*/ 1505 w 3096"/>
              <a:gd name="T39" fmla="*/ 363 h 3162"/>
              <a:gd name="T40" fmla="*/ 1244 w 3096"/>
              <a:gd name="T41" fmla="*/ 314 h 3162"/>
              <a:gd name="T42" fmla="*/ 1367 w 3096"/>
              <a:gd name="T43" fmla="*/ 10 h 3162"/>
              <a:gd name="T44" fmla="*/ 1668 w 3096"/>
              <a:gd name="T45" fmla="*/ 91 h 3162"/>
              <a:gd name="T46" fmla="*/ 1944 w 3096"/>
              <a:gd name="T47" fmla="*/ 252 h 3162"/>
              <a:gd name="T48" fmla="*/ 2174 w 3096"/>
              <a:gd name="T49" fmla="*/ 484 h 3162"/>
              <a:gd name="T50" fmla="*/ 2329 w 3096"/>
              <a:gd name="T51" fmla="*/ 758 h 3162"/>
              <a:gd name="T52" fmla="*/ 2409 w 3096"/>
              <a:gd name="T53" fmla="*/ 1056 h 3162"/>
              <a:gd name="T54" fmla="*/ 2415 w 3096"/>
              <a:gd name="T55" fmla="*/ 1363 h 3162"/>
              <a:gd name="T56" fmla="*/ 2348 w 3096"/>
              <a:gd name="T57" fmla="*/ 1664 h 3162"/>
              <a:gd name="T58" fmla="*/ 2206 w 3096"/>
              <a:gd name="T59" fmla="*/ 1943 h 3162"/>
              <a:gd name="T60" fmla="*/ 2311 w 3096"/>
              <a:gd name="T61" fmla="*/ 1993 h 3162"/>
              <a:gd name="T62" fmla="*/ 3067 w 3096"/>
              <a:gd name="T63" fmla="*/ 2778 h 3162"/>
              <a:gd name="T64" fmla="*/ 3096 w 3096"/>
              <a:gd name="T65" fmla="*/ 2920 h 3162"/>
              <a:gd name="T66" fmla="*/ 3047 w 3096"/>
              <a:gd name="T67" fmla="*/ 3057 h 3162"/>
              <a:gd name="T68" fmla="*/ 2929 w 3096"/>
              <a:gd name="T69" fmla="*/ 3148 h 3162"/>
              <a:gd name="T70" fmla="*/ 2788 w 3096"/>
              <a:gd name="T71" fmla="*/ 3158 h 3162"/>
              <a:gd name="T72" fmla="*/ 2659 w 3096"/>
              <a:gd name="T73" fmla="*/ 3087 h 3162"/>
              <a:gd name="T74" fmla="*/ 1921 w 3096"/>
              <a:gd name="T75" fmla="*/ 2309 h 3162"/>
              <a:gd name="T76" fmla="*/ 1770 w 3096"/>
              <a:gd name="T77" fmla="*/ 2335 h 3162"/>
              <a:gd name="T78" fmla="*/ 1484 w 3096"/>
              <a:gd name="T79" fmla="*/ 2442 h 3162"/>
              <a:gd name="T80" fmla="*/ 1185 w 3096"/>
              <a:gd name="T81" fmla="*/ 2474 h 3162"/>
              <a:gd name="T82" fmla="*/ 886 w 3096"/>
              <a:gd name="T83" fmla="*/ 2430 h 3162"/>
              <a:gd name="T84" fmla="*/ 605 w 3096"/>
              <a:gd name="T85" fmla="*/ 2309 h 3162"/>
              <a:gd name="T86" fmla="*/ 355 w 3096"/>
              <a:gd name="T87" fmla="*/ 2112 h 3162"/>
              <a:gd name="T88" fmla="*/ 157 w 3096"/>
              <a:gd name="T89" fmla="*/ 1848 h 3162"/>
              <a:gd name="T90" fmla="*/ 39 w 3096"/>
              <a:gd name="T91" fmla="*/ 1552 h 3162"/>
              <a:gd name="T92" fmla="*/ 0 w 3096"/>
              <a:gd name="T93" fmla="*/ 1238 h 3162"/>
              <a:gd name="T94" fmla="*/ 39 w 3096"/>
              <a:gd name="T95" fmla="*/ 923 h 3162"/>
              <a:gd name="T96" fmla="*/ 157 w 3096"/>
              <a:gd name="T97" fmla="*/ 626 h 3162"/>
              <a:gd name="T98" fmla="*/ 355 w 3096"/>
              <a:gd name="T99" fmla="*/ 362 h 3162"/>
              <a:gd name="T100" fmla="*/ 613 w 3096"/>
              <a:gd name="T101" fmla="*/ 161 h 3162"/>
              <a:gd name="T102" fmla="*/ 904 w 3096"/>
              <a:gd name="T103" fmla="*/ 40 h 3162"/>
              <a:gd name="T104" fmla="*/ 1211 w 3096"/>
              <a:gd name="T105" fmla="*/ 0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96" h="3162">
                <a:moveTo>
                  <a:pt x="1178" y="314"/>
                </a:moveTo>
                <a:lnTo>
                  <a:pt x="1112" y="320"/>
                </a:lnTo>
                <a:lnTo>
                  <a:pt x="1047" y="329"/>
                </a:lnTo>
                <a:lnTo>
                  <a:pt x="982" y="343"/>
                </a:lnTo>
                <a:lnTo>
                  <a:pt x="918" y="363"/>
                </a:lnTo>
                <a:lnTo>
                  <a:pt x="855" y="388"/>
                </a:lnTo>
                <a:lnTo>
                  <a:pt x="795" y="417"/>
                </a:lnTo>
                <a:lnTo>
                  <a:pt x="735" y="451"/>
                </a:lnTo>
                <a:lnTo>
                  <a:pt x="679" y="491"/>
                </a:lnTo>
                <a:lnTo>
                  <a:pt x="624" y="535"/>
                </a:lnTo>
                <a:lnTo>
                  <a:pt x="572" y="583"/>
                </a:lnTo>
                <a:lnTo>
                  <a:pt x="524" y="637"/>
                </a:lnTo>
                <a:lnTo>
                  <a:pt x="481" y="692"/>
                </a:lnTo>
                <a:lnTo>
                  <a:pt x="443" y="750"/>
                </a:lnTo>
                <a:lnTo>
                  <a:pt x="408" y="811"/>
                </a:lnTo>
                <a:lnTo>
                  <a:pt x="380" y="874"/>
                </a:lnTo>
                <a:lnTo>
                  <a:pt x="356" y="938"/>
                </a:lnTo>
                <a:lnTo>
                  <a:pt x="337" y="1003"/>
                </a:lnTo>
                <a:lnTo>
                  <a:pt x="323" y="1069"/>
                </a:lnTo>
                <a:lnTo>
                  <a:pt x="313" y="1136"/>
                </a:lnTo>
                <a:lnTo>
                  <a:pt x="309" y="1204"/>
                </a:lnTo>
                <a:lnTo>
                  <a:pt x="309" y="1270"/>
                </a:lnTo>
                <a:lnTo>
                  <a:pt x="313" y="1338"/>
                </a:lnTo>
                <a:lnTo>
                  <a:pt x="323" y="1405"/>
                </a:lnTo>
                <a:lnTo>
                  <a:pt x="337" y="1471"/>
                </a:lnTo>
                <a:lnTo>
                  <a:pt x="356" y="1537"/>
                </a:lnTo>
                <a:lnTo>
                  <a:pt x="380" y="1601"/>
                </a:lnTo>
                <a:lnTo>
                  <a:pt x="408" y="1663"/>
                </a:lnTo>
                <a:lnTo>
                  <a:pt x="443" y="1724"/>
                </a:lnTo>
                <a:lnTo>
                  <a:pt x="481" y="1783"/>
                </a:lnTo>
                <a:lnTo>
                  <a:pt x="524" y="1838"/>
                </a:lnTo>
                <a:lnTo>
                  <a:pt x="572" y="1891"/>
                </a:lnTo>
                <a:lnTo>
                  <a:pt x="624" y="1940"/>
                </a:lnTo>
                <a:lnTo>
                  <a:pt x="679" y="1983"/>
                </a:lnTo>
                <a:lnTo>
                  <a:pt x="735" y="2023"/>
                </a:lnTo>
                <a:lnTo>
                  <a:pt x="795" y="2058"/>
                </a:lnTo>
                <a:lnTo>
                  <a:pt x="855" y="2086"/>
                </a:lnTo>
                <a:lnTo>
                  <a:pt x="918" y="2111"/>
                </a:lnTo>
                <a:lnTo>
                  <a:pt x="982" y="2131"/>
                </a:lnTo>
                <a:lnTo>
                  <a:pt x="1047" y="2145"/>
                </a:lnTo>
                <a:lnTo>
                  <a:pt x="1112" y="2156"/>
                </a:lnTo>
                <a:lnTo>
                  <a:pt x="1178" y="2161"/>
                </a:lnTo>
                <a:lnTo>
                  <a:pt x="1244" y="2161"/>
                </a:lnTo>
                <a:lnTo>
                  <a:pt x="1311" y="2156"/>
                </a:lnTo>
                <a:lnTo>
                  <a:pt x="1377" y="2145"/>
                </a:lnTo>
                <a:lnTo>
                  <a:pt x="1441" y="2131"/>
                </a:lnTo>
                <a:lnTo>
                  <a:pt x="1505" y="2111"/>
                </a:lnTo>
                <a:lnTo>
                  <a:pt x="1567" y="2086"/>
                </a:lnTo>
                <a:lnTo>
                  <a:pt x="1629" y="2058"/>
                </a:lnTo>
                <a:lnTo>
                  <a:pt x="1687" y="2023"/>
                </a:lnTo>
                <a:lnTo>
                  <a:pt x="1745" y="1983"/>
                </a:lnTo>
                <a:lnTo>
                  <a:pt x="1799" y="1940"/>
                </a:lnTo>
                <a:lnTo>
                  <a:pt x="1851" y="1891"/>
                </a:lnTo>
                <a:lnTo>
                  <a:pt x="1899" y="1838"/>
                </a:lnTo>
                <a:lnTo>
                  <a:pt x="1942" y="1783"/>
                </a:lnTo>
                <a:lnTo>
                  <a:pt x="1981" y="1724"/>
                </a:lnTo>
                <a:lnTo>
                  <a:pt x="2014" y="1663"/>
                </a:lnTo>
                <a:lnTo>
                  <a:pt x="2043" y="1601"/>
                </a:lnTo>
                <a:lnTo>
                  <a:pt x="2066" y="1537"/>
                </a:lnTo>
                <a:lnTo>
                  <a:pt x="2086" y="1471"/>
                </a:lnTo>
                <a:lnTo>
                  <a:pt x="2101" y="1405"/>
                </a:lnTo>
                <a:lnTo>
                  <a:pt x="2110" y="1338"/>
                </a:lnTo>
                <a:lnTo>
                  <a:pt x="2115" y="1270"/>
                </a:lnTo>
                <a:lnTo>
                  <a:pt x="2115" y="1204"/>
                </a:lnTo>
                <a:lnTo>
                  <a:pt x="2110" y="1136"/>
                </a:lnTo>
                <a:lnTo>
                  <a:pt x="2101" y="1069"/>
                </a:lnTo>
                <a:lnTo>
                  <a:pt x="2086" y="1003"/>
                </a:lnTo>
                <a:lnTo>
                  <a:pt x="2066" y="938"/>
                </a:lnTo>
                <a:lnTo>
                  <a:pt x="2043" y="874"/>
                </a:lnTo>
                <a:lnTo>
                  <a:pt x="2014" y="811"/>
                </a:lnTo>
                <a:lnTo>
                  <a:pt x="1981" y="750"/>
                </a:lnTo>
                <a:lnTo>
                  <a:pt x="1942" y="692"/>
                </a:lnTo>
                <a:lnTo>
                  <a:pt x="1899" y="637"/>
                </a:lnTo>
                <a:lnTo>
                  <a:pt x="1851" y="583"/>
                </a:lnTo>
                <a:lnTo>
                  <a:pt x="1799" y="535"/>
                </a:lnTo>
                <a:lnTo>
                  <a:pt x="1745" y="491"/>
                </a:lnTo>
                <a:lnTo>
                  <a:pt x="1687" y="451"/>
                </a:lnTo>
                <a:lnTo>
                  <a:pt x="1629" y="417"/>
                </a:lnTo>
                <a:lnTo>
                  <a:pt x="1567" y="388"/>
                </a:lnTo>
                <a:lnTo>
                  <a:pt x="1505" y="363"/>
                </a:lnTo>
                <a:lnTo>
                  <a:pt x="1441" y="343"/>
                </a:lnTo>
                <a:lnTo>
                  <a:pt x="1377" y="329"/>
                </a:lnTo>
                <a:lnTo>
                  <a:pt x="1311" y="320"/>
                </a:lnTo>
                <a:lnTo>
                  <a:pt x="1244" y="314"/>
                </a:lnTo>
                <a:lnTo>
                  <a:pt x="1178" y="314"/>
                </a:lnTo>
                <a:close/>
                <a:moveTo>
                  <a:pt x="1211" y="0"/>
                </a:moveTo>
                <a:lnTo>
                  <a:pt x="1289" y="2"/>
                </a:lnTo>
                <a:lnTo>
                  <a:pt x="1367" y="10"/>
                </a:lnTo>
                <a:lnTo>
                  <a:pt x="1443" y="23"/>
                </a:lnTo>
                <a:lnTo>
                  <a:pt x="1519" y="40"/>
                </a:lnTo>
                <a:lnTo>
                  <a:pt x="1594" y="63"/>
                </a:lnTo>
                <a:lnTo>
                  <a:pt x="1668" y="91"/>
                </a:lnTo>
                <a:lnTo>
                  <a:pt x="1740" y="123"/>
                </a:lnTo>
                <a:lnTo>
                  <a:pt x="1810" y="161"/>
                </a:lnTo>
                <a:lnTo>
                  <a:pt x="1879" y="203"/>
                </a:lnTo>
                <a:lnTo>
                  <a:pt x="1944" y="252"/>
                </a:lnTo>
                <a:lnTo>
                  <a:pt x="2008" y="304"/>
                </a:lnTo>
                <a:lnTo>
                  <a:pt x="2068" y="362"/>
                </a:lnTo>
                <a:lnTo>
                  <a:pt x="2124" y="422"/>
                </a:lnTo>
                <a:lnTo>
                  <a:pt x="2174" y="484"/>
                </a:lnTo>
                <a:lnTo>
                  <a:pt x="2220" y="550"/>
                </a:lnTo>
                <a:lnTo>
                  <a:pt x="2261" y="617"/>
                </a:lnTo>
                <a:lnTo>
                  <a:pt x="2297" y="687"/>
                </a:lnTo>
                <a:lnTo>
                  <a:pt x="2329" y="758"/>
                </a:lnTo>
                <a:lnTo>
                  <a:pt x="2356" y="831"/>
                </a:lnTo>
                <a:lnTo>
                  <a:pt x="2378" y="905"/>
                </a:lnTo>
                <a:lnTo>
                  <a:pt x="2396" y="980"/>
                </a:lnTo>
                <a:lnTo>
                  <a:pt x="2409" y="1056"/>
                </a:lnTo>
                <a:lnTo>
                  <a:pt x="2417" y="1132"/>
                </a:lnTo>
                <a:lnTo>
                  <a:pt x="2421" y="1210"/>
                </a:lnTo>
                <a:lnTo>
                  <a:pt x="2421" y="1287"/>
                </a:lnTo>
                <a:lnTo>
                  <a:pt x="2415" y="1363"/>
                </a:lnTo>
                <a:lnTo>
                  <a:pt x="2405" y="1439"/>
                </a:lnTo>
                <a:lnTo>
                  <a:pt x="2391" y="1516"/>
                </a:lnTo>
                <a:lnTo>
                  <a:pt x="2372" y="1590"/>
                </a:lnTo>
                <a:lnTo>
                  <a:pt x="2348" y="1664"/>
                </a:lnTo>
                <a:lnTo>
                  <a:pt x="2320" y="1736"/>
                </a:lnTo>
                <a:lnTo>
                  <a:pt x="2286" y="1807"/>
                </a:lnTo>
                <a:lnTo>
                  <a:pt x="2248" y="1876"/>
                </a:lnTo>
                <a:lnTo>
                  <a:pt x="2206" y="1943"/>
                </a:lnTo>
                <a:lnTo>
                  <a:pt x="2234" y="1952"/>
                </a:lnTo>
                <a:lnTo>
                  <a:pt x="2260" y="1962"/>
                </a:lnTo>
                <a:lnTo>
                  <a:pt x="2286" y="1976"/>
                </a:lnTo>
                <a:lnTo>
                  <a:pt x="2311" y="1993"/>
                </a:lnTo>
                <a:lnTo>
                  <a:pt x="2334" y="2014"/>
                </a:lnTo>
                <a:lnTo>
                  <a:pt x="3021" y="2717"/>
                </a:lnTo>
                <a:lnTo>
                  <a:pt x="3047" y="2746"/>
                </a:lnTo>
                <a:lnTo>
                  <a:pt x="3067" y="2778"/>
                </a:lnTo>
                <a:lnTo>
                  <a:pt x="3081" y="2812"/>
                </a:lnTo>
                <a:lnTo>
                  <a:pt x="3091" y="2847"/>
                </a:lnTo>
                <a:lnTo>
                  <a:pt x="3096" y="2884"/>
                </a:lnTo>
                <a:lnTo>
                  <a:pt x="3096" y="2920"/>
                </a:lnTo>
                <a:lnTo>
                  <a:pt x="3091" y="2956"/>
                </a:lnTo>
                <a:lnTo>
                  <a:pt x="3081" y="2991"/>
                </a:lnTo>
                <a:lnTo>
                  <a:pt x="3067" y="3025"/>
                </a:lnTo>
                <a:lnTo>
                  <a:pt x="3047" y="3057"/>
                </a:lnTo>
                <a:lnTo>
                  <a:pt x="3021" y="3087"/>
                </a:lnTo>
                <a:lnTo>
                  <a:pt x="2993" y="3112"/>
                </a:lnTo>
                <a:lnTo>
                  <a:pt x="2962" y="3132"/>
                </a:lnTo>
                <a:lnTo>
                  <a:pt x="2929" y="3148"/>
                </a:lnTo>
                <a:lnTo>
                  <a:pt x="2894" y="3158"/>
                </a:lnTo>
                <a:lnTo>
                  <a:pt x="2859" y="3162"/>
                </a:lnTo>
                <a:lnTo>
                  <a:pt x="2823" y="3162"/>
                </a:lnTo>
                <a:lnTo>
                  <a:pt x="2788" y="3158"/>
                </a:lnTo>
                <a:lnTo>
                  <a:pt x="2753" y="3148"/>
                </a:lnTo>
                <a:lnTo>
                  <a:pt x="2720" y="3132"/>
                </a:lnTo>
                <a:lnTo>
                  <a:pt x="2689" y="3112"/>
                </a:lnTo>
                <a:lnTo>
                  <a:pt x="2659" y="3087"/>
                </a:lnTo>
                <a:lnTo>
                  <a:pt x="1972" y="2383"/>
                </a:lnTo>
                <a:lnTo>
                  <a:pt x="1951" y="2361"/>
                </a:lnTo>
                <a:lnTo>
                  <a:pt x="1934" y="2335"/>
                </a:lnTo>
                <a:lnTo>
                  <a:pt x="1921" y="2309"/>
                </a:lnTo>
                <a:lnTo>
                  <a:pt x="1910" y="2281"/>
                </a:lnTo>
                <a:lnTo>
                  <a:pt x="1902" y="2252"/>
                </a:lnTo>
                <a:lnTo>
                  <a:pt x="1837" y="2296"/>
                </a:lnTo>
                <a:lnTo>
                  <a:pt x="1770" y="2335"/>
                </a:lnTo>
                <a:lnTo>
                  <a:pt x="1700" y="2369"/>
                </a:lnTo>
                <a:lnTo>
                  <a:pt x="1630" y="2398"/>
                </a:lnTo>
                <a:lnTo>
                  <a:pt x="1557" y="2422"/>
                </a:lnTo>
                <a:lnTo>
                  <a:pt x="1484" y="2442"/>
                </a:lnTo>
                <a:lnTo>
                  <a:pt x="1410" y="2456"/>
                </a:lnTo>
                <a:lnTo>
                  <a:pt x="1335" y="2467"/>
                </a:lnTo>
                <a:lnTo>
                  <a:pt x="1260" y="2473"/>
                </a:lnTo>
                <a:lnTo>
                  <a:pt x="1185" y="2474"/>
                </a:lnTo>
                <a:lnTo>
                  <a:pt x="1109" y="2470"/>
                </a:lnTo>
                <a:lnTo>
                  <a:pt x="1035" y="2460"/>
                </a:lnTo>
                <a:lnTo>
                  <a:pt x="960" y="2447"/>
                </a:lnTo>
                <a:lnTo>
                  <a:pt x="886" y="2430"/>
                </a:lnTo>
                <a:lnTo>
                  <a:pt x="814" y="2406"/>
                </a:lnTo>
                <a:lnTo>
                  <a:pt x="742" y="2378"/>
                </a:lnTo>
                <a:lnTo>
                  <a:pt x="673" y="2346"/>
                </a:lnTo>
                <a:lnTo>
                  <a:pt x="605" y="2309"/>
                </a:lnTo>
                <a:lnTo>
                  <a:pt x="539" y="2267"/>
                </a:lnTo>
                <a:lnTo>
                  <a:pt x="475" y="2220"/>
                </a:lnTo>
                <a:lnTo>
                  <a:pt x="413" y="2169"/>
                </a:lnTo>
                <a:lnTo>
                  <a:pt x="355" y="2112"/>
                </a:lnTo>
                <a:lnTo>
                  <a:pt x="298" y="2050"/>
                </a:lnTo>
                <a:lnTo>
                  <a:pt x="246" y="1986"/>
                </a:lnTo>
                <a:lnTo>
                  <a:pt x="200" y="1919"/>
                </a:lnTo>
                <a:lnTo>
                  <a:pt x="157" y="1848"/>
                </a:lnTo>
                <a:lnTo>
                  <a:pt x="121" y="1776"/>
                </a:lnTo>
                <a:lnTo>
                  <a:pt x="89" y="1703"/>
                </a:lnTo>
                <a:lnTo>
                  <a:pt x="62" y="1628"/>
                </a:lnTo>
                <a:lnTo>
                  <a:pt x="39" y="1552"/>
                </a:lnTo>
                <a:lnTo>
                  <a:pt x="22" y="1473"/>
                </a:lnTo>
                <a:lnTo>
                  <a:pt x="10" y="1395"/>
                </a:lnTo>
                <a:lnTo>
                  <a:pt x="3" y="1317"/>
                </a:lnTo>
                <a:lnTo>
                  <a:pt x="0" y="1238"/>
                </a:lnTo>
                <a:lnTo>
                  <a:pt x="3" y="1158"/>
                </a:lnTo>
                <a:lnTo>
                  <a:pt x="10" y="1079"/>
                </a:lnTo>
                <a:lnTo>
                  <a:pt x="22" y="1001"/>
                </a:lnTo>
                <a:lnTo>
                  <a:pt x="39" y="923"/>
                </a:lnTo>
                <a:lnTo>
                  <a:pt x="62" y="846"/>
                </a:lnTo>
                <a:lnTo>
                  <a:pt x="89" y="771"/>
                </a:lnTo>
                <a:lnTo>
                  <a:pt x="121" y="698"/>
                </a:lnTo>
                <a:lnTo>
                  <a:pt x="157" y="626"/>
                </a:lnTo>
                <a:lnTo>
                  <a:pt x="200" y="555"/>
                </a:lnTo>
                <a:lnTo>
                  <a:pt x="246" y="488"/>
                </a:lnTo>
                <a:lnTo>
                  <a:pt x="298" y="424"/>
                </a:lnTo>
                <a:lnTo>
                  <a:pt x="355" y="362"/>
                </a:lnTo>
                <a:lnTo>
                  <a:pt x="415" y="304"/>
                </a:lnTo>
                <a:lnTo>
                  <a:pt x="478" y="252"/>
                </a:lnTo>
                <a:lnTo>
                  <a:pt x="545" y="203"/>
                </a:lnTo>
                <a:lnTo>
                  <a:pt x="613" y="161"/>
                </a:lnTo>
                <a:lnTo>
                  <a:pt x="683" y="123"/>
                </a:lnTo>
                <a:lnTo>
                  <a:pt x="755" y="91"/>
                </a:lnTo>
                <a:lnTo>
                  <a:pt x="829" y="63"/>
                </a:lnTo>
                <a:lnTo>
                  <a:pt x="904" y="40"/>
                </a:lnTo>
                <a:lnTo>
                  <a:pt x="980" y="23"/>
                </a:lnTo>
                <a:lnTo>
                  <a:pt x="1057" y="10"/>
                </a:lnTo>
                <a:lnTo>
                  <a:pt x="1134" y="2"/>
                </a:lnTo>
                <a:lnTo>
                  <a:pt x="1211" y="0"/>
                </a:lnTo>
                <a:close/>
              </a:path>
            </a:pathLst>
          </a:custGeom>
          <a:solidFill>
            <a:srgbClr val="3D6E81"/>
          </a:solidFill>
          <a:ln w="0">
            <a:noFill/>
            <a:prstDash val="solid"/>
            <a:round/>
            <a:headEnd/>
            <a:tailEnd/>
          </a:ln>
          <a:extLst>
            <a:ext uri="{91240B29-F687-4f45-9708-019B960494DF}">
              <a14:hiddenLine xmlns="" xmlns:a14="http://schemas.microsoft.com/office/drawing/2010/main" w="0">
                <a:solidFill>
                  <a:srgbClr val="3D6E81"/>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61"/>
          <p:cNvGrpSpPr/>
          <p:nvPr/>
        </p:nvGrpSpPr>
        <p:grpSpPr bwMode="gray">
          <a:xfrm>
            <a:off x="2731966" y="3156541"/>
            <a:ext cx="1463040" cy="1280160"/>
            <a:chOff x="730250" y="1481138"/>
            <a:chExt cx="1757363" cy="1430337"/>
          </a:xfrm>
        </p:grpSpPr>
        <p:sp>
          <p:nvSpPr>
            <p:cNvPr id="80" name="Freeform 39"/>
            <p:cNvSpPr>
              <a:spLocks/>
            </p:cNvSpPr>
            <p:nvPr/>
          </p:nvSpPr>
          <p:spPr bwMode="gray">
            <a:xfrm>
              <a:off x="730250" y="2096337"/>
              <a:ext cx="1757363" cy="163587"/>
            </a:xfrm>
            <a:custGeom>
              <a:avLst/>
              <a:gdLst>
                <a:gd name="T0" fmla="*/ 1257 w 1747"/>
                <a:gd name="T1" fmla="*/ 117 h 162"/>
                <a:gd name="T2" fmla="*/ 0 w 1747"/>
                <a:gd name="T3" fmla="*/ 117 h 162"/>
                <a:gd name="T4" fmla="*/ 0 w 1747"/>
                <a:gd name="T5" fmla="*/ 0 h 162"/>
                <a:gd name="T6" fmla="*/ 1257 w 1747"/>
                <a:gd name="T7" fmla="*/ 0 h 162"/>
                <a:gd name="T8" fmla="*/ 1257 w 1747"/>
                <a:gd name="T9" fmla="*/ 117 h 162"/>
                <a:gd name="T10" fmla="*/ 1257 w 1747"/>
                <a:gd name="T11" fmla="*/ 117 h 162"/>
                <a:gd name="T12" fmla="*/ 0 60000 65536"/>
                <a:gd name="T13" fmla="*/ 0 60000 65536"/>
                <a:gd name="T14" fmla="*/ 0 60000 65536"/>
                <a:gd name="T15" fmla="*/ 0 60000 65536"/>
                <a:gd name="T16" fmla="*/ 0 60000 65536"/>
                <a:gd name="T17" fmla="*/ 0 60000 65536"/>
                <a:gd name="T18" fmla="*/ 0 w 1747"/>
                <a:gd name="T19" fmla="*/ 0 h 162"/>
                <a:gd name="T20" fmla="*/ 1747 w 1747"/>
                <a:gd name="T21" fmla="*/ 162 h 162"/>
              </a:gdLst>
              <a:ahLst/>
              <a:cxnLst>
                <a:cxn ang="T12">
                  <a:pos x="T0" y="T1"/>
                </a:cxn>
                <a:cxn ang="T13">
                  <a:pos x="T2" y="T3"/>
                </a:cxn>
                <a:cxn ang="T14">
                  <a:pos x="T4" y="T5"/>
                </a:cxn>
                <a:cxn ang="T15">
                  <a:pos x="T6" y="T7"/>
                </a:cxn>
                <a:cxn ang="T16">
                  <a:pos x="T8" y="T9"/>
                </a:cxn>
                <a:cxn ang="T17">
                  <a:pos x="T10" y="T11"/>
                </a:cxn>
              </a:cxnLst>
              <a:rect l="T18" t="T19" r="T20" b="T21"/>
              <a:pathLst>
                <a:path w="1747" h="162">
                  <a:moveTo>
                    <a:pt x="1747" y="162"/>
                  </a:moveTo>
                  <a:lnTo>
                    <a:pt x="0" y="162"/>
                  </a:lnTo>
                  <a:lnTo>
                    <a:pt x="0" y="0"/>
                  </a:lnTo>
                  <a:lnTo>
                    <a:pt x="1747" y="0"/>
                  </a:lnTo>
                  <a:lnTo>
                    <a:pt x="1747" y="162"/>
                  </a:lnTo>
                  <a:close/>
                </a:path>
              </a:pathLst>
            </a:custGeom>
            <a:solidFill>
              <a:schemeClr val="accent4"/>
            </a:solidFill>
            <a:ln w="6350">
              <a:noFill/>
              <a:miter lim="800000"/>
              <a:headEnd/>
              <a:tailEnd/>
            </a:ln>
          </p:spPr>
          <p:txBody>
            <a:bodyPr/>
            <a:lstStyle/>
            <a:p>
              <a:pPr>
                <a:lnSpc>
                  <a:spcPct val="90000"/>
                </a:lnSpc>
              </a:pPr>
              <a:endParaRPr lang="fr-FR" sz="1400"/>
            </a:p>
          </p:txBody>
        </p:sp>
        <p:sp>
          <p:nvSpPr>
            <p:cNvPr id="81" name="Freeform 40"/>
            <p:cNvSpPr>
              <a:spLocks/>
            </p:cNvSpPr>
            <p:nvPr/>
          </p:nvSpPr>
          <p:spPr bwMode="gray">
            <a:xfrm>
              <a:off x="963726" y="1481138"/>
              <a:ext cx="1297401" cy="454408"/>
            </a:xfrm>
            <a:custGeom>
              <a:avLst/>
              <a:gdLst>
                <a:gd name="T0" fmla="*/ 697 w 1291"/>
                <a:gd name="T1" fmla="*/ 180 h 451"/>
                <a:gd name="T2" fmla="*/ 730 w 1291"/>
                <a:gd name="T3" fmla="*/ 205 h 451"/>
                <a:gd name="T4" fmla="*/ 748 w 1291"/>
                <a:gd name="T5" fmla="*/ 221 h 451"/>
                <a:gd name="T6" fmla="*/ 766 w 1291"/>
                <a:gd name="T7" fmla="*/ 238 h 451"/>
                <a:gd name="T8" fmla="*/ 776 w 1291"/>
                <a:gd name="T9" fmla="*/ 250 h 451"/>
                <a:gd name="T10" fmla="*/ 782 w 1291"/>
                <a:gd name="T11" fmla="*/ 259 h 451"/>
                <a:gd name="T12" fmla="*/ 786 w 1291"/>
                <a:gd name="T13" fmla="*/ 267 h 451"/>
                <a:gd name="T14" fmla="*/ 740 w 1291"/>
                <a:gd name="T15" fmla="*/ 308 h 451"/>
                <a:gd name="T16" fmla="*/ 928 w 1291"/>
                <a:gd name="T17" fmla="*/ 172 h 451"/>
                <a:gd name="T18" fmla="*/ 876 w 1291"/>
                <a:gd name="T19" fmla="*/ 210 h 451"/>
                <a:gd name="T20" fmla="*/ 862 w 1291"/>
                <a:gd name="T21" fmla="*/ 192 h 451"/>
                <a:gd name="T22" fmla="*/ 835 w 1291"/>
                <a:gd name="T23" fmla="*/ 162 h 451"/>
                <a:gd name="T24" fmla="*/ 817 w 1291"/>
                <a:gd name="T25" fmla="*/ 144 h 451"/>
                <a:gd name="T26" fmla="*/ 795 w 1291"/>
                <a:gd name="T27" fmla="*/ 125 h 451"/>
                <a:gd name="T28" fmla="*/ 770 w 1291"/>
                <a:gd name="T29" fmla="*/ 104 h 451"/>
                <a:gd name="T30" fmla="*/ 742 w 1291"/>
                <a:gd name="T31" fmla="*/ 85 h 451"/>
                <a:gd name="T32" fmla="*/ 710 w 1291"/>
                <a:gd name="T33" fmla="*/ 66 h 451"/>
                <a:gd name="T34" fmla="*/ 676 w 1291"/>
                <a:gd name="T35" fmla="*/ 48 h 451"/>
                <a:gd name="T36" fmla="*/ 638 w 1291"/>
                <a:gd name="T37" fmla="*/ 32 h 451"/>
                <a:gd name="T38" fmla="*/ 596 w 1291"/>
                <a:gd name="T39" fmla="*/ 18 h 451"/>
                <a:gd name="T40" fmla="*/ 574 w 1291"/>
                <a:gd name="T41" fmla="*/ 13 h 451"/>
                <a:gd name="T42" fmla="*/ 551 w 1291"/>
                <a:gd name="T43" fmla="*/ 8 h 451"/>
                <a:gd name="T44" fmla="*/ 528 w 1291"/>
                <a:gd name="T45" fmla="*/ 4 h 451"/>
                <a:gd name="T46" fmla="*/ 504 w 1291"/>
                <a:gd name="T47" fmla="*/ 2 h 451"/>
                <a:gd name="T48" fmla="*/ 479 w 1291"/>
                <a:gd name="T49" fmla="*/ 1 h 451"/>
                <a:gd name="T50" fmla="*/ 453 w 1291"/>
                <a:gd name="T51" fmla="*/ 0 h 451"/>
                <a:gd name="T52" fmla="*/ 427 w 1291"/>
                <a:gd name="T53" fmla="*/ 1 h 451"/>
                <a:gd name="T54" fmla="*/ 402 w 1291"/>
                <a:gd name="T55" fmla="*/ 4 h 451"/>
                <a:gd name="T56" fmla="*/ 377 w 1291"/>
                <a:gd name="T57" fmla="*/ 7 h 451"/>
                <a:gd name="T58" fmla="*/ 353 w 1291"/>
                <a:gd name="T59" fmla="*/ 12 h 451"/>
                <a:gd name="T60" fmla="*/ 330 w 1291"/>
                <a:gd name="T61" fmla="*/ 18 h 451"/>
                <a:gd name="T62" fmla="*/ 308 w 1291"/>
                <a:gd name="T63" fmla="*/ 25 h 451"/>
                <a:gd name="T64" fmla="*/ 285 w 1291"/>
                <a:gd name="T65" fmla="*/ 33 h 451"/>
                <a:gd name="T66" fmla="*/ 265 w 1291"/>
                <a:gd name="T67" fmla="*/ 42 h 451"/>
                <a:gd name="T68" fmla="*/ 224 w 1291"/>
                <a:gd name="T69" fmla="*/ 61 h 451"/>
                <a:gd name="T70" fmla="*/ 188 w 1291"/>
                <a:gd name="T71" fmla="*/ 84 h 451"/>
                <a:gd name="T72" fmla="*/ 153 w 1291"/>
                <a:gd name="T73" fmla="*/ 108 h 451"/>
                <a:gd name="T74" fmla="*/ 123 w 1291"/>
                <a:gd name="T75" fmla="*/ 133 h 451"/>
                <a:gd name="T76" fmla="*/ 95 w 1291"/>
                <a:gd name="T77" fmla="*/ 159 h 451"/>
                <a:gd name="T78" fmla="*/ 71 w 1291"/>
                <a:gd name="T79" fmla="*/ 185 h 451"/>
                <a:gd name="T80" fmla="*/ 50 w 1291"/>
                <a:gd name="T81" fmla="*/ 210 h 451"/>
                <a:gd name="T82" fmla="*/ 32 w 1291"/>
                <a:gd name="T83" fmla="*/ 234 h 451"/>
                <a:gd name="T84" fmla="*/ 19 w 1291"/>
                <a:gd name="T85" fmla="*/ 256 h 451"/>
                <a:gd name="T86" fmla="*/ 9 w 1291"/>
                <a:gd name="T87" fmla="*/ 275 h 451"/>
                <a:gd name="T88" fmla="*/ 2 w 1291"/>
                <a:gd name="T89" fmla="*/ 291 h 451"/>
                <a:gd name="T90" fmla="*/ 1 w 1291"/>
                <a:gd name="T91" fmla="*/ 298 h 451"/>
                <a:gd name="T92" fmla="*/ 0 w 1291"/>
                <a:gd name="T93" fmla="*/ 303 h 4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91"/>
                <a:gd name="T142" fmla="*/ 0 h 451"/>
                <a:gd name="T143" fmla="*/ 1291 w 1291"/>
                <a:gd name="T144" fmla="*/ 451 h 45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91" h="451">
                  <a:moveTo>
                    <a:pt x="949" y="236"/>
                  </a:moveTo>
                  <a:lnTo>
                    <a:pt x="969" y="250"/>
                  </a:lnTo>
                  <a:lnTo>
                    <a:pt x="990" y="265"/>
                  </a:lnTo>
                  <a:lnTo>
                    <a:pt x="1015" y="284"/>
                  </a:lnTo>
                  <a:lnTo>
                    <a:pt x="1028" y="295"/>
                  </a:lnTo>
                  <a:lnTo>
                    <a:pt x="1041" y="306"/>
                  </a:lnTo>
                  <a:lnTo>
                    <a:pt x="1053" y="318"/>
                  </a:lnTo>
                  <a:lnTo>
                    <a:pt x="1065" y="330"/>
                  </a:lnTo>
                  <a:lnTo>
                    <a:pt x="1075" y="341"/>
                  </a:lnTo>
                  <a:lnTo>
                    <a:pt x="1080" y="347"/>
                  </a:lnTo>
                  <a:lnTo>
                    <a:pt x="1084" y="353"/>
                  </a:lnTo>
                  <a:lnTo>
                    <a:pt x="1088" y="359"/>
                  </a:lnTo>
                  <a:lnTo>
                    <a:pt x="1091" y="364"/>
                  </a:lnTo>
                  <a:lnTo>
                    <a:pt x="1094" y="370"/>
                  </a:lnTo>
                  <a:lnTo>
                    <a:pt x="1096" y="375"/>
                  </a:lnTo>
                  <a:lnTo>
                    <a:pt x="1030" y="428"/>
                  </a:lnTo>
                  <a:lnTo>
                    <a:pt x="1251" y="451"/>
                  </a:lnTo>
                  <a:lnTo>
                    <a:pt x="1291" y="238"/>
                  </a:lnTo>
                  <a:lnTo>
                    <a:pt x="1220" y="294"/>
                  </a:lnTo>
                  <a:lnTo>
                    <a:pt x="1218" y="291"/>
                  </a:lnTo>
                  <a:lnTo>
                    <a:pt x="1211" y="281"/>
                  </a:lnTo>
                  <a:lnTo>
                    <a:pt x="1199" y="266"/>
                  </a:lnTo>
                  <a:lnTo>
                    <a:pt x="1183" y="247"/>
                  </a:lnTo>
                  <a:lnTo>
                    <a:pt x="1162" y="225"/>
                  </a:lnTo>
                  <a:lnTo>
                    <a:pt x="1150" y="213"/>
                  </a:lnTo>
                  <a:lnTo>
                    <a:pt x="1136" y="200"/>
                  </a:lnTo>
                  <a:lnTo>
                    <a:pt x="1122" y="186"/>
                  </a:lnTo>
                  <a:lnTo>
                    <a:pt x="1106" y="173"/>
                  </a:lnTo>
                  <a:lnTo>
                    <a:pt x="1089" y="159"/>
                  </a:lnTo>
                  <a:lnTo>
                    <a:pt x="1071" y="145"/>
                  </a:lnTo>
                  <a:lnTo>
                    <a:pt x="1052" y="131"/>
                  </a:lnTo>
                  <a:lnTo>
                    <a:pt x="1032" y="118"/>
                  </a:lnTo>
                  <a:lnTo>
                    <a:pt x="1011" y="104"/>
                  </a:lnTo>
                  <a:lnTo>
                    <a:pt x="988" y="91"/>
                  </a:lnTo>
                  <a:lnTo>
                    <a:pt x="965" y="78"/>
                  </a:lnTo>
                  <a:lnTo>
                    <a:pt x="940" y="66"/>
                  </a:lnTo>
                  <a:lnTo>
                    <a:pt x="914" y="55"/>
                  </a:lnTo>
                  <a:lnTo>
                    <a:pt x="887" y="44"/>
                  </a:lnTo>
                  <a:lnTo>
                    <a:pt x="859" y="34"/>
                  </a:lnTo>
                  <a:lnTo>
                    <a:pt x="829" y="25"/>
                  </a:lnTo>
                  <a:lnTo>
                    <a:pt x="814" y="21"/>
                  </a:lnTo>
                  <a:lnTo>
                    <a:pt x="799" y="18"/>
                  </a:lnTo>
                  <a:lnTo>
                    <a:pt x="783" y="14"/>
                  </a:lnTo>
                  <a:lnTo>
                    <a:pt x="767" y="11"/>
                  </a:lnTo>
                  <a:lnTo>
                    <a:pt x="751" y="9"/>
                  </a:lnTo>
                  <a:lnTo>
                    <a:pt x="735" y="6"/>
                  </a:lnTo>
                  <a:lnTo>
                    <a:pt x="718" y="4"/>
                  </a:lnTo>
                  <a:lnTo>
                    <a:pt x="701" y="3"/>
                  </a:lnTo>
                  <a:lnTo>
                    <a:pt x="684" y="1"/>
                  </a:lnTo>
                  <a:lnTo>
                    <a:pt x="666" y="1"/>
                  </a:lnTo>
                  <a:lnTo>
                    <a:pt x="648" y="0"/>
                  </a:lnTo>
                  <a:lnTo>
                    <a:pt x="630" y="0"/>
                  </a:lnTo>
                  <a:lnTo>
                    <a:pt x="612" y="1"/>
                  </a:lnTo>
                  <a:lnTo>
                    <a:pt x="594" y="2"/>
                  </a:lnTo>
                  <a:lnTo>
                    <a:pt x="576" y="3"/>
                  </a:lnTo>
                  <a:lnTo>
                    <a:pt x="559" y="5"/>
                  </a:lnTo>
                  <a:lnTo>
                    <a:pt x="542" y="7"/>
                  </a:lnTo>
                  <a:lnTo>
                    <a:pt x="525" y="10"/>
                  </a:lnTo>
                  <a:lnTo>
                    <a:pt x="508" y="13"/>
                  </a:lnTo>
                  <a:lnTo>
                    <a:pt x="491" y="17"/>
                  </a:lnTo>
                  <a:lnTo>
                    <a:pt x="475" y="21"/>
                  </a:lnTo>
                  <a:lnTo>
                    <a:pt x="459" y="25"/>
                  </a:lnTo>
                  <a:lnTo>
                    <a:pt x="443" y="30"/>
                  </a:lnTo>
                  <a:lnTo>
                    <a:pt x="428" y="35"/>
                  </a:lnTo>
                  <a:lnTo>
                    <a:pt x="412" y="40"/>
                  </a:lnTo>
                  <a:lnTo>
                    <a:pt x="397" y="46"/>
                  </a:lnTo>
                  <a:lnTo>
                    <a:pt x="382" y="52"/>
                  </a:lnTo>
                  <a:lnTo>
                    <a:pt x="368" y="58"/>
                  </a:lnTo>
                  <a:lnTo>
                    <a:pt x="339" y="71"/>
                  </a:lnTo>
                  <a:lnTo>
                    <a:pt x="312" y="85"/>
                  </a:lnTo>
                  <a:lnTo>
                    <a:pt x="286" y="100"/>
                  </a:lnTo>
                  <a:lnTo>
                    <a:pt x="261" y="116"/>
                  </a:lnTo>
                  <a:lnTo>
                    <a:pt x="236" y="133"/>
                  </a:lnTo>
                  <a:lnTo>
                    <a:pt x="213" y="150"/>
                  </a:lnTo>
                  <a:lnTo>
                    <a:pt x="191" y="167"/>
                  </a:lnTo>
                  <a:lnTo>
                    <a:pt x="171" y="185"/>
                  </a:lnTo>
                  <a:lnTo>
                    <a:pt x="151" y="203"/>
                  </a:lnTo>
                  <a:lnTo>
                    <a:pt x="132" y="221"/>
                  </a:lnTo>
                  <a:lnTo>
                    <a:pt x="115" y="239"/>
                  </a:lnTo>
                  <a:lnTo>
                    <a:pt x="99" y="257"/>
                  </a:lnTo>
                  <a:lnTo>
                    <a:pt x="83" y="274"/>
                  </a:lnTo>
                  <a:lnTo>
                    <a:pt x="70" y="292"/>
                  </a:lnTo>
                  <a:lnTo>
                    <a:pt x="57" y="308"/>
                  </a:lnTo>
                  <a:lnTo>
                    <a:pt x="45" y="325"/>
                  </a:lnTo>
                  <a:lnTo>
                    <a:pt x="35" y="340"/>
                  </a:lnTo>
                  <a:lnTo>
                    <a:pt x="26" y="355"/>
                  </a:lnTo>
                  <a:lnTo>
                    <a:pt x="19" y="369"/>
                  </a:lnTo>
                  <a:lnTo>
                    <a:pt x="12" y="382"/>
                  </a:lnTo>
                  <a:lnTo>
                    <a:pt x="7" y="393"/>
                  </a:lnTo>
                  <a:lnTo>
                    <a:pt x="3" y="404"/>
                  </a:lnTo>
                  <a:lnTo>
                    <a:pt x="2" y="409"/>
                  </a:lnTo>
                  <a:lnTo>
                    <a:pt x="1" y="413"/>
                  </a:lnTo>
                  <a:lnTo>
                    <a:pt x="0" y="417"/>
                  </a:lnTo>
                  <a:lnTo>
                    <a:pt x="0" y="421"/>
                  </a:lnTo>
                </a:path>
              </a:pathLst>
            </a:custGeom>
            <a:noFill/>
            <a:ln w="6350">
              <a:solidFill>
                <a:schemeClr val="accent4"/>
              </a:solidFill>
              <a:miter lim="800000"/>
              <a:headEnd/>
              <a:tailEnd/>
            </a:ln>
          </p:spPr>
          <p:txBody>
            <a:bodyPr/>
            <a:lstStyle/>
            <a:p>
              <a:pPr>
                <a:lnSpc>
                  <a:spcPct val="90000"/>
                </a:lnSpc>
              </a:pPr>
              <a:endParaRPr lang="fr-FR" sz="1400"/>
            </a:p>
          </p:txBody>
        </p:sp>
        <p:sp>
          <p:nvSpPr>
            <p:cNvPr id="82" name="Freeform 41"/>
            <p:cNvSpPr>
              <a:spLocks/>
            </p:cNvSpPr>
            <p:nvPr/>
          </p:nvSpPr>
          <p:spPr bwMode="gray">
            <a:xfrm>
              <a:off x="1156659" y="1556640"/>
              <a:ext cx="960468" cy="248876"/>
            </a:xfrm>
            <a:custGeom>
              <a:avLst/>
              <a:gdLst>
                <a:gd name="T0" fmla="*/ 687 w 955"/>
                <a:gd name="T1" fmla="*/ 178 h 248"/>
                <a:gd name="T2" fmla="*/ 683 w 955"/>
                <a:gd name="T3" fmla="*/ 174 h 248"/>
                <a:gd name="T4" fmla="*/ 673 w 955"/>
                <a:gd name="T5" fmla="*/ 163 h 248"/>
                <a:gd name="T6" fmla="*/ 665 w 955"/>
                <a:gd name="T7" fmla="*/ 155 h 248"/>
                <a:gd name="T8" fmla="*/ 655 w 955"/>
                <a:gd name="T9" fmla="*/ 146 h 248"/>
                <a:gd name="T10" fmla="*/ 645 w 955"/>
                <a:gd name="T11" fmla="*/ 136 h 248"/>
                <a:gd name="T12" fmla="*/ 632 w 955"/>
                <a:gd name="T13" fmla="*/ 125 h 248"/>
                <a:gd name="T14" fmla="*/ 618 w 955"/>
                <a:gd name="T15" fmla="*/ 113 h 248"/>
                <a:gd name="T16" fmla="*/ 603 w 955"/>
                <a:gd name="T17" fmla="*/ 102 h 248"/>
                <a:gd name="T18" fmla="*/ 586 w 955"/>
                <a:gd name="T19" fmla="*/ 90 h 248"/>
                <a:gd name="T20" fmla="*/ 568 w 955"/>
                <a:gd name="T21" fmla="*/ 78 h 248"/>
                <a:gd name="T22" fmla="*/ 549 w 955"/>
                <a:gd name="T23" fmla="*/ 66 h 248"/>
                <a:gd name="T24" fmla="*/ 528 w 955"/>
                <a:gd name="T25" fmla="*/ 55 h 248"/>
                <a:gd name="T26" fmla="*/ 517 w 955"/>
                <a:gd name="T27" fmla="*/ 49 h 248"/>
                <a:gd name="T28" fmla="*/ 506 w 955"/>
                <a:gd name="T29" fmla="*/ 44 h 248"/>
                <a:gd name="T30" fmla="*/ 495 w 955"/>
                <a:gd name="T31" fmla="*/ 39 h 248"/>
                <a:gd name="T32" fmla="*/ 483 w 955"/>
                <a:gd name="T33" fmla="*/ 34 h 248"/>
                <a:gd name="T34" fmla="*/ 472 w 955"/>
                <a:gd name="T35" fmla="*/ 29 h 248"/>
                <a:gd name="T36" fmla="*/ 460 w 955"/>
                <a:gd name="T37" fmla="*/ 24 h 248"/>
                <a:gd name="T38" fmla="*/ 447 w 955"/>
                <a:gd name="T39" fmla="*/ 20 h 248"/>
                <a:gd name="T40" fmla="*/ 435 w 955"/>
                <a:gd name="T41" fmla="*/ 17 h 248"/>
                <a:gd name="T42" fmla="*/ 422 w 955"/>
                <a:gd name="T43" fmla="*/ 13 h 248"/>
                <a:gd name="T44" fmla="*/ 409 w 955"/>
                <a:gd name="T45" fmla="*/ 10 h 248"/>
                <a:gd name="T46" fmla="*/ 395 w 955"/>
                <a:gd name="T47" fmla="*/ 7 h 248"/>
                <a:gd name="T48" fmla="*/ 381 w 955"/>
                <a:gd name="T49" fmla="*/ 5 h 248"/>
                <a:gd name="T50" fmla="*/ 368 w 955"/>
                <a:gd name="T51" fmla="*/ 3 h 248"/>
                <a:gd name="T52" fmla="*/ 353 w 955"/>
                <a:gd name="T53" fmla="*/ 1 h 248"/>
                <a:gd name="T54" fmla="*/ 340 w 955"/>
                <a:gd name="T55" fmla="*/ 1 h 248"/>
                <a:gd name="T56" fmla="*/ 325 w 955"/>
                <a:gd name="T57" fmla="*/ 0 h 248"/>
                <a:gd name="T58" fmla="*/ 310 w 955"/>
                <a:gd name="T59" fmla="*/ 0 h 248"/>
                <a:gd name="T60" fmla="*/ 295 w 955"/>
                <a:gd name="T61" fmla="*/ 1 h 248"/>
                <a:gd name="T62" fmla="*/ 280 w 955"/>
                <a:gd name="T63" fmla="*/ 2 h 248"/>
                <a:gd name="T64" fmla="*/ 265 w 955"/>
                <a:gd name="T65" fmla="*/ 4 h 248"/>
                <a:gd name="T66" fmla="*/ 250 w 955"/>
                <a:gd name="T67" fmla="*/ 6 h 248"/>
                <a:gd name="T68" fmla="*/ 234 w 955"/>
                <a:gd name="T69" fmla="*/ 9 h 248"/>
                <a:gd name="T70" fmla="*/ 218 w 955"/>
                <a:gd name="T71" fmla="*/ 13 h 248"/>
                <a:gd name="T72" fmla="*/ 202 w 955"/>
                <a:gd name="T73" fmla="*/ 18 h 248"/>
                <a:gd name="T74" fmla="*/ 186 w 955"/>
                <a:gd name="T75" fmla="*/ 23 h 248"/>
                <a:gd name="T76" fmla="*/ 170 w 955"/>
                <a:gd name="T77" fmla="*/ 29 h 248"/>
                <a:gd name="T78" fmla="*/ 153 w 955"/>
                <a:gd name="T79" fmla="*/ 36 h 248"/>
                <a:gd name="T80" fmla="*/ 137 w 955"/>
                <a:gd name="T81" fmla="*/ 43 h 248"/>
                <a:gd name="T82" fmla="*/ 120 w 955"/>
                <a:gd name="T83" fmla="*/ 52 h 248"/>
                <a:gd name="T84" fmla="*/ 104 w 955"/>
                <a:gd name="T85" fmla="*/ 61 h 248"/>
                <a:gd name="T86" fmla="*/ 86 w 955"/>
                <a:gd name="T87" fmla="*/ 71 h 248"/>
                <a:gd name="T88" fmla="*/ 69 w 955"/>
                <a:gd name="T89" fmla="*/ 83 h 248"/>
                <a:gd name="T90" fmla="*/ 52 w 955"/>
                <a:gd name="T91" fmla="*/ 94 h 248"/>
                <a:gd name="T92" fmla="*/ 35 w 955"/>
                <a:gd name="T93" fmla="*/ 107 h 248"/>
                <a:gd name="T94" fmla="*/ 17 w 955"/>
                <a:gd name="T95" fmla="*/ 121 h 248"/>
                <a:gd name="T96" fmla="*/ 0 w 955"/>
                <a:gd name="T97" fmla="*/ 136 h 2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55"/>
                <a:gd name="T148" fmla="*/ 0 h 248"/>
                <a:gd name="T149" fmla="*/ 955 w 955"/>
                <a:gd name="T150" fmla="*/ 248 h 2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55" h="248">
                  <a:moveTo>
                    <a:pt x="955" y="248"/>
                  </a:moveTo>
                  <a:lnTo>
                    <a:pt x="950" y="242"/>
                  </a:lnTo>
                  <a:lnTo>
                    <a:pt x="935" y="227"/>
                  </a:lnTo>
                  <a:lnTo>
                    <a:pt x="924" y="216"/>
                  </a:lnTo>
                  <a:lnTo>
                    <a:pt x="911" y="203"/>
                  </a:lnTo>
                  <a:lnTo>
                    <a:pt x="896" y="189"/>
                  </a:lnTo>
                  <a:lnTo>
                    <a:pt x="879" y="174"/>
                  </a:lnTo>
                  <a:lnTo>
                    <a:pt x="859" y="158"/>
                  </a:lnTo>
                  <a:lnTo>
                    <a:pt x="838" y="142"/>
                  </a:lnTo>
                  <a:lnTo>
                    <a:pt x="815" y="125"/>
                  </a:lnTo>
                  <a:lnTo>
                    <a:pt x="790" y="109"/>
                  </a:lnTo>
                  <a:lnTo>
                    <a:pt x="763" y="92"/>
                  </a:lnTo>
                  <a:lnTo>
                    <a:pt x="734" y="76"/>
                  </a:lnTo>
                  <a:lnTo>
                    <a:pt x="719" y="68"/>
                  </a:lnTo>
                  <a:lnTo>
                    <a:pt x="704" y="61"/>
                  </a:lnTo>
                  <a:lnTo>
                    <a:pt x="688" y="54"/>
                  </a:lnTo>
                  <a:lnTo>
                    <a:pt x="672" y="47"/>
                  </a:lnTo>
                  <a:lnTo>
                    <a:pt x="656" y="40"/>
                  </a:lnTo>
                  <a:lnTo>
                    <a:pt x="639" y="34"/>
                  </a:lnTo>
                  <a:lnTo>
                    <a:pt x="622" y="28"/>
                  </a:lnTo>
                  <a:lnTo>
                    <a:pt x="604" y="23"/>
                  </a:lnTo>
                  <a:lnTo>
                    <a:pt x="586" y="18"/>
                  </a:lnTo>
                  <a:lnTo>
                    <a:pt x="568" y="14"/>
                  </a:lnTo>
                  <a:lnTo>
                    <a:pt x="549" y="10"/>
                  </a:lnTo>
                  <a:lnTo>
                    <a:pt x="530" y="7"/>
                  </a:lnTo>
                  <a:lnTo>
                    <a:pt x="511" y="4"/>
                  </a:lnTo>
                  <a:lnTo>
                    <a:pt x="491" y="2"/>
                  </a:lnTo>
                  <a:lnTo>
                    <a:pt x="472" y="1"/>
                  </a:lnTo>
                  <a:lnTo>
                    <a:pt x="452" y="0"/>
                  </a:lnTo>
                  <a:lnTo>
                    <a:pt x="431" y="0"/>
                  </a:lnTo>
                  <a:lnTo>
                    <a:pt x="410" y="1"/>
                  </a:lnTo>
                  <a:lnTo>
                    <a:pt x="389" y="3"/>
                  </a:lnTo>
                  <a:lnTo>
                    <a:pt x="368" y="5"/>
                  </a:lnTo>
                  <a:lnTo>
                    <a:pt x="347" y="9"/>
                  </a:lnTo>
                  <a:lnTo>
                    <a:pt x="325" y="13"/>
                  </a:lnTo>
                  <a:lnTo>
                    <a:pt x="303" y="18"/>
                  </a:lnTo>
                  <a:lnTo>
                    <a:pt x="281" y="25"/>
                  </a:lnTo>
                  <a:lnTo>
                    <a:pt x="259" y="32"/>
                  </a:lnTo>
                  <a:lnTo>
                    <a:pt x="236" y="40"/>
                  </a:lnTo>
                  <a:lnTo>
                    <a:pt x="213" y="50"/>
                  </a:lnTo>
                  <a:lnTo>
                    <a:pt x="190" y="60"/>
                  </a:lnTo>
                  <a:lnTo>
                    <a:pt x="167" y="72"/>
                  </a:lnTo>
                  <a:lnTo>
                    <a:pt x="144" y="85"/>
                  </a:lnTo>
                  <a:lnTo>
                    <a:pt x="120" y="99"/>
                  </a:lnTo>
                  <a:lnTo>
                    <a:pt x="96" y="115"/>
                  </a:lnTo>
                  <a:lnTo>
                    <a:pt x="72" y="131"/>
                  </a:lnTo>
                  <a:lnTo>
                    <a:pt x="48" y="149"/>
                  </a:lnTo>
                  <a:lnTo>
                    <a:pt x="24" y="169"/>
                  </a:lnTo>
                  <a:lnTo>
                    <a:pt x="0" y="190"/>
                  </a:lnTo>
                </a:path>
              </a:pathLst>
            </a:custGeom>
            <a:noFill/>
            <a:ln w="6350">
              <a:solidFill>
                <a:schemeClr val="accent3"/>
              </a:solidFill>
              <a:miter lim="800000"/>
              <a:headEnd/>
              <a:tailEnd/>
            </a:ln>
          </p:spPr>
          <p:txBody>
            <a:bodyPr/>
            <a:lstStyle/>
            <a:p>
              <a:pPr>
                <a:lnSpc>
                  <a:spcPct val="90000"/>
                </a:lnSpc>
              </a:pPr>
              <a:endParaRPr lang="fr-FR" sz="1400"/>
            </a:p>
          </p:txBody>
        </p:sp>
        <p:sp>
          <p:nvSpPr>
            <p:cNvPr id="83" name="Freeform 42"/>
            <p:cNvSpPr>
              <a:spLocks/>
            </p:cNvSpPr>
            <p:nvPr/>
          </p:nvSpPr>
          <p:spPr bwMode="gray">
            <a:xfrm>
              <a:off x="1423688" y="1627947"/>
              <a:ext cx="310370" cy="29362"/>
            </a:xfrm>
            <a:custGeom>
              <a:avLst/>
              <a:gdLst>
                <a:gd name="T0" fmla="*/ 0 w 309"/>
                <a:gd name="T1" fmla="*/ 21 h 30"/>
                <a:gd name="T2" fmla="*/ 4 w 309"/>
                <a:gd name="T3" fmla="*/ 20 h 30"/>
                <a:gd name="T4" fmla="*/ 17 w 309"/>
                <a:gd name="T5" fmla="*/ 15 h 30"/>
                <a:gd name="T6" fmla="*/ 25 w 309"/>
                <a:gd name="T7" fmla="*/ 13 h 30"/>
                <a:gd name="T8" fmla="*/ 36 w 309"/>
                <a:gd name="T9" fmla="*/ 11 h 30"/>
                <a:gd name="T10" fmla="*/ 48 w 309"/>
                <a:gd name="T11" fmla="*/ 8 h 30"/>
                <a:gd name="T12" fmla="*/ 62 w 309"/>
                <a:gd name="T13" fmla="*/ 6 h 30"/>
                <a:gd name="T14" fmla="*/ 78 w 309"/>
                <a:gd name="T15" fmla="*/ 4 h 30"/>
                <a:gd name="T16" fmla="*/ 94 w 309"/>
                <a:gd name="T17" fmla="*/ 1 h 30"/>
                <a:gd name="T18" fmla="*/ 112 w 309"/>
                <a:gd name="T19" fmla="*/ 1 h 30"/>
                <a:gd name="T20" fmla="*/ 132 w 309"/>
                <a:gd name="T21" fmla="*/ 0 h 30"/>
                <a:gd name="T22" fmla="*/ 153 w 309"/>
                <a:gd name="T23" fmla="*/ 1 h 30"/>
                <a:gd name="T24" fmla="*/ 164 w 309"/>
                <a:gd name="T25" fmla="*/ 1 h 30"/>
                <a:gd name="T26" fmla="*/ 175 w 309"/>
                <a:gd name="T27" fmla="*/ 2 h 30"/>
                <a:gd name="T28" fmla="*/ 186 w 309"/>
                <a:gd name="T29" fmla="*/ 3 h 30"/>
                <a:gd name="T30" fmla="*/ 198 w 309"/>
                <a:gd name="T31" fmla="*/ 5 h 30"/>
                <a:gd name="T32" fmla="*/ 210 w 309"/>
                <a:gd name="T33" fmla="*/ 6 h 30"/>
                <a:gd name="T34" fmla="*/ 222 w 309"/>
                <a:gd name="T35" fmla="*/ 8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9"/>
                <a:gd name="T55" fmla="*/ 0 h 30"/>
                <a:gd name="T56" fmla="*/ 309 w 309"/>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9" h="30">
                  <a:moveTo>
                    <a:pt x="0" y="30"/>
                  </a:moveTo>
                  <a:lnTo>
                    <a:pt x="6" y="28"/>
                  </a:lnTo>
                  <a:lnTo>
                    <a:pt x="23" y="22"/>
                  </a:lnTo>
                  <a:lnTo>
                    <a:pt x="35" y="19"/>
                  </a:lnTo>
                  <a:lnTo>
                    <a:pt x="50" y="15"/>
                  </a:lnTo>
                  <a:lnTo>
                    <a:pt x="67" y="11"/>
                  </a:lnTo>
                  <a:lnTo>
                    <a:pt x="86" y="8"/>
                  </a:lnTo>
                  <a:lnTo>
                    <a:pt x="108" y="5"/>
                  </a:lnTo>
                  <a:lnTo>
                    <a:pt x="131" y="2"/>
                  </a:lnTo>
                  <a:lnTo>
                    <a:pt x="156" y="1"/>
                  </a:lnTo>
                  <a:lnTo>
                    <a:pt x="184" y="0"/>
                  </a:lnTo>
                  <a:lnTo>
                    <a:pt x="213" y="1"/>
                  </a:lnTo>
                  <a:lnTo>
                    <a:pt x="228" y="2"/>
                  </a:lnTo>
                  <a:lnTo>
                    <a:pt x="243" y="3"/>
                  </a:lnTo>
                  <a:lnTo>
                    <a:pt x="259" y="4"/>
                  </a:lnTo>
                  <a:lnTo>
                    <a:pt x="275" y="7"/>
                  </a:lnTo>
                  <a:lnTo>
                    <a:pt x="292" y="9"/>
                  </a:lnTo>
                  <a:lnTo>
                    <a:pt x="309" y="12"/>
                  </a:lnTo>
                </a:path>
              </a:pathLst>
            </a:custGeom>
            <a:noFill/>
            <a:ln w="6350">
              <a:solidFill>
                <a:schemeClr val="accent3"/>
              </a:solidFill>
              <a:miter lim="800000"/>
              <a:headEnd/>
              <a:tailEnd/>
            </a:ln>
          </p:spPr>
          <p:txBody>
            <a:bodyPr/>
            <a:lstStyle/>
            <a:p>
              <a:pPr>
                <a:lnSpc>
                  <a:spcPct val="90000"/>
                </a:lnSpc>
              </a:pPr>
              <a:endParaRPr lang="fr-FR" sz="1400"/>
            </a:p>
          </p:txBody>
        </p:sp>
        <p:sp>
          <p:nvSpPr>
            <p:cNvPr id="88" name="Freeform 43"/>
            <p:cNvSpPr>
              <a:spLocks/>
            </p:cNvSpPr>
            <p:nvPr/>
          </p:nvSpPr>
          <p:spPr bwMode="gray">
            <a:xfrm>
              <a:off x="963726" y="2458465"/>
              <a:ext cx="1297401" cy="453010"/>
            </a:xfrm>
            <a:custGeom>
              <a:avLst/>
              <a:gdLst>
                <a:gd name="T0" fmla="*/ 231 w 1291"/>
                <a:gd name="T1" fmla="*/ 144 h 451"/>
                <a:gd name="T2" fmla="*/ 198 w 1291"/>
                <a:gd name="T3" fmla="*/ 120 h 451"/>
                <a:gd name="T4" fmla="*/ 180 w 1291"/>
                <a:gd name="T5" fmla="*/ 104 h 451"/>
                <a:gd name="T6" fmla="*/ 162 w 1291"/>
                <a:gd name="T7" fmla="*/ 87 h 451"/>
                <a:gd name="T8" fmla="*/ 152 w 1291"/>
                <a:gd name="T9" fmla="*/ 75 h 451"/>
                <a:gd name="T10" fmla="*/ 146 w 1291"/>
                <a:gd name="T11" fmla="*/ 66 h 451"/>
                <a:gd name="T12" fmla="*/ 142 w 1291"/>
                <a:gd name="T13" fmla="*/ 58 h 451"/>
                <a:gd name="T14" fmla="*/ 187 w 1291"/>
                <a:gd name="T15" fmla="*/ 17 h 451"/>
                <a:gd name="T16" fmla="*/ 0 w 1291"/>
                <a:gd name="T17" fmla="*/ 153 h 451"/>
                <a:gd name="T18" fmla="*/ 52 w 1291"/>
                <a:gd name="T19" fmla="*/ 115 h 451"/>
                <a:gd name="T20" fmla="*/ 66 w 1291"/>
                <a:gd name="T21" fmla="*/ 133 h 451"/>
                <a:gd name="T22" fmla="*/ 93 w 1291"/>
                <a:gd name="T23" fmla="*/ 162 h 451"/>
                <a:gd name="T24" fmla="*/ 111 w 1291"/>
                <a:gd name="T25" fmla="*/ 180 h 451"/>
                <a:gd name="T26" fmla="*/ 133 w 1291"/>
                <a:gd name="T27" fmla="*/ 200 h 451"/>
                <a:gd name="T28" fmla="*/ 157 w 1291"/>
                <a:gd name="T29" fmla="*/ 220 h 451"/>
                <a:gd name="T30" fmla="*/ 186 w 1291"/>
                <a:gd name="T31" fmla="*/ 239 h 451"/>
                <a:gd name="T32" fmla="*/ 217 w 1291"/>
                <a:gd name="T33" fmla="*/ 259 h 451"/>
                <a:gd name="T34" fmla="*/ 252 w 1291"/>
                <a:gd name="T35" fmla="*/ 277 h 451"/>
                <a:gd name="T36" fmla="*/ 290 w 1291"/>
                <a:gd name="T37" fmla="*/ 292 h 451"/>
                <a:gd name="T38" fmla="*/ 331 w 1291"/>
                <a:gd name="T39" fmla="*/ 306 h 451"/>
                <a:gd name="T40" fmla="*/ 354 w 1291"/>
                <a:gd name="T41" fmla="*/ 311 h 451"/>
                <a:gd name="T42" fmla="*/ 376 w 1291"/>
                <a:gd name="T43" fmla="*/ 316 h 451"/>
                <a:gd name="T44" fmla="*/ 400 w 1291"/>
                <a:gd name="T45" fmla="*/ 320 h 451"/>
                <a:gd name="T46" fmla="*/ 424 w 1291"/>
                <a:gd name="T47" fmla="*/ 322 h 451"/>
                <a:gd name="T48" fmla="*/ 449 w 1291"/>
                <a:gd name="T49" fmla="*/ 323 h 451"/>
                <a:gd name="T50" fmla="*/ 475 w 1291"/>
                <a:gd name="T51" fmla="*/ 324 h 451"/>
                <a:gd name="T52" fmla="*/ 501 w 1291"/>
                <a:gd name="T53" fmla="*/ 323 h 451"/>
                <a:gd name="T54" fmla="*/ 526 w 1291"/>
                <a:gd name="T55" fmla="*/ 320 h 451"/>
                <a:gd name="T56" fmla="*/ 551 w 1291"/>
                <a:gd name="T57" fmla="*/ 317 h 451"/>
                <a:gd name="T58" fmla="*/ 574 w 1291"/>
                <a:gd name="T59" fmla="*/ 312 h 451"/>
                <a:gd name="T60" fmla="*/ 598 w 1291"/>
                <a:gd name="T61" fmla="*/ 306 h 451"/>
                <a:gd name="T62" fmla="*/ 620 w 1291"/>
                <a:gd name="T63" fmla="*/ 299 h 451"/>
                <a:gd name="T64" fmla="*/ 643 w 1291"/>
                <a:gd name="T65" fmla="*/ 292 h 451"/>
                <a:gd name="T66" fmla="*/ 663 w 1291"/>
                <a:gd name="T67" fmla="*/ 282 h 451"/>
                <a:gd name="T68" fmla="*/ 704 w 1291"/>
                <a:gd name="T69" fmla="*/ 263 h 451"/>
                <a:gd name="T70" fmla="*/ 740 w 1291"/>
                <a:gd name="T71" fmla="*/ 241 h 451"/>
                <a:gd name="T72" fmla="*/ 774 w 1291"/>
                <a:gd name="T73" fmla="*/ 217 h 451"/>
                <a:gd name="T74" fmla="*/ 805 w 1291"/>
                <a:gd name="T75" fmla="*/ 191 h 451"/>
                <a:gd name="T76" fmla="*/ 832 w 1291"/>
                <a:gd name="T77" fmla="*/ 165 h 451"/>
                <a:gd name="T78" fmla="*/ 857 w 1291"/>
                <a:gd name="T79" fmla="*/ 139 h 451"/>
                <a:gd name="T80" fmla="*/ 878 w 1291"/>
                <a:gd name="T81" fmla="*/ 115 h 451"/>
                <a:gd name="T82" fmla="*/ 895 w 1291"/>
                <a:gd name="T83" fmla="*/ 91 h 451"/>
                <a:gd name="T84" fmla="*/ 909 w 1291"/>
                <a:gd name="T85" fmla="*/ 69 h 451"/>
                <a:gd name="T86" fmla="*/ 919 w 1291"/>
                <a:gd name="T87" fmla="*/ 50 h 451"/>
                <a:gd name="T88" fmla="*/ 925 w 1291"/>
                <a:gd name="T89" fmla="*/ 34 h 451"/>
                <a:gd name="T90" fmla="*/ 927 w 1291"/>
                <a:gd name="T91" fmla="*/ 27 h 451"/>
                <a:gd name="T92" fmla="*/ 928 w 1291"/>
                <a:gd name="T93" fmla="*/ 22 h 4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91"/>
                <a:gd name="T142" fmla="*/ 0 h 451"/>
                <a:gd name="T143" fmla="*/ 1291 w 1291"/>
                <a:gd name="T144" fmla="*/ 451 h 45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91" h="451">
                  <a:moveTo>
                    <a:pt x="341" y="215"/>
                  </a:moveTo>
                  <a:lnTo>
                    <a:pt x="321" y="201"/>
                  </a:lnTo>
                  <a:lnTo>
                    <a:pt x="300" y="186"/>
                  </a:lnTo>
                  <a:lnTo>
                    <a:pt x="276" y="167"/>
                  </a:lnTo>
                  <a:lnTo>
                    <a:pt x="263" y="156"/>
                  </a:lnTo>
                  <a:lnTo>
                    <a:pt x="250" y="145"/>
                  </a:lnTo>
                  <a:lnTo>
                    <a:pt x="238" y="133"/>
                  </a:lnTo>
                  <a:lnTo>
                    <a:pt x="226" y="121"/>
                  </a:lnTo>
                  <a:lnTo>
                    <a:pt x="216" y="110"/>
                  </a:lnTo>
                  <a:lnTo>
                    <a:pt x="211" y="104"/>
                  </a:lnTo>
                  <a:lnTo>
                    <a:pt x="207" y="98"/>
                  </a:lnTo>
                  <a:lnTo>
                    <a:pt x="203" y="92"/>
                  </a:lnTo>
                  <a:lnTo>
                    <a:pt x="200" y="87"/>
                  </a:lnTo>
                  <a:lnTo>
                    <a:pt x="197" y="81"/>
                  </a:lnTo>
                  <a:lnTo>
                    <a:pt x="195" y="76"/>
                  </a:lnTo>
                  <a:lnTo>
                    <a:pt x="260" y="23"/>
                  </a:lnTo>
                  <a:lnTo>
                    <a:pt x="40" y="0"/>
                  </a:lnTo>
                  <a:lnTo>
                    <a:pt x="0" y="213"/>
                  </a:lnTo>
                  <a:lnTo>
                    <a:pt x="71" y="157"/>
                  </a:lnTo>
                  <a:lnTo>
                    <a:pt x="73" y="160"/>
                  </a:lnTo>
                  <a:lnTo>
                    <a:pt x="80" y="170"/>
                  </a:lnTo>
                  <a:lnTo>
                    <a:pt x="92" y="185"/>
                  </a:lnTo>
                  <a:lnTo>
                    <a:pt x="108" y="204"/>
                  </a:lnTo>
                  <a:lnTo>
                    <a:pt x="129" y="226"/>
                  </a:lnTo>
                  <a:lnTo>
                    <a:pt x="141" y="239"/>
                  </a:lnTo>
                  <a:lnTo>
                    <a:pt x="154" y="251"/>
                  </a:lnTo>
                  <a:lnTo>
                    <a:pt x="169" y="265"/>
                  </a:lnTo>
                  <a:lnTo>
                    <a:pt x="185" y="278"/>
                  </a:lnTo>
                  <a:lnTo>
                    <a:pt x="201" y="292"/>
                  </a:lnTo>
                  <a:lnTo>
                    <a:pt x="219" y="306"/>
                  </a:lnTo>
                  <a:lnTo>
                    <a:pt x="238" y="320"/>
                  </a:lnTo>
                  <a:lnTo>
                    <a:pt x="259" y="333"/>
                  </a:lnTo>
                  <a:lnTo>
                    <a:pt x="280" y="347"/>
                  </a:lnTo>
                  <a:lnTo>
                    <a:pt x="302" y="360"/>
                  </a:lnTo>
                  <a:lnTo>
                    <a:pt x="326" y="373"/>
                  </a:lnTo>
                  <a:lnTo>
                    <a:pt x="351" y="385"/>
                  </a:lnTo>
                  <a:lnTo>
                    <a:pt x="377" y="396"/>
                  </a:lnTo>
                  <a:lnTo>
                    <a:pt x="404" y="407"/>
                  </a:lnTo>
                  <a:lnTo>
                    <a:pt x="432" y="417"/>
                  </a:lnTo>
                  <a:lnTo>
                    <a:pt x="461" y="426"/>
                  </a:lnTo>
                  <a:lnTo>
                    <a:pt x="476" y="430"/>
                  </a:lnTo>
                  <a:lnTo>
                    <a:pt x="492" y="433"/>
                  </a:lnTo>
                  <a:lnTo>
                    <a:pt x="507" y="437"/>
                  </a:lnTo>
                  <a:lnTo>
                    <a:pt x="523" y="440"/>
                  </a:lnTo>
                  <a:lnTo>
                    <a:pt x="539" y="442"/>
                  </a:lnTo>
                  <a:lnTo>
                    <a:pt x="556" y="445"/>
                  </a:lnTo>
                  <a:lnTo>
                    <a:pt x="573" y="447"/>
                  </a:lnTo>
                  <a:lnTo>
                    <a:pt x="590" y="448"/>
                  </a:lnTo>
                  <a:lnTo>
                    <a:pt x="607" y="450"/>
                  </a:lnTo>
                  <a:lnTo>
                    <a:pt x="625" y="450"/>
                  </a:lnTo>
                  <a:lnTo>
                    <a:pt x="642" y="451"/>
                  </a:lnTo>
                  <a:lnTo>
                    <a:pt x="661" y="451"/>
                  </a:lnTo>
                  <a:lnTo>
                    <a:pt x="679" y="450"/>
                  </a:lnTo>
                  <a:lnTo>
                    <a:pt x="697" y="449"/>
                  </a:lnTo>
                  <a:lnTo>
                    <a:pt x="714" y="448"/>
                  </a:lnTo>
                  <a:lnTo>
                    <a:pt x="732" y="446"/>
                  </a:lnTo>
                  <a:lnTo>
                    <a:pt x="749" y="444"/>
                  </a:lnTo>
                  <a:lnTo>
                    <a:pt x="766" y="441"/>
                  </a:lnTo>
                  <a:lnTo>
                    <a:pt x="783" y="438"/>
                  </a:lnTo>
                  <a:lnTo>
                    <a:pt x="799" y="434"/>
                  </a:lnTo>
                  <a:lnTo>
                    <a:pt x="816" y="430"/>
                  </a:lnTo>
                  <a:lnTo>
                    <a:pt x="832" y="426"/>
                  </a:lnTo>
                  <a:lnTo>
                    <a:pt x="848" y="421"/>
                  </a:lnTo>
                  <a:lnTo>
                    <a:pt x="863" y="416"/>
                  </a:lnTo>
                  <a:lnTo>
                    <a:pt x="878" y="411"/>
                  </a:lnTo>
                  <a:lnTo>
                    <a:pt x="894" y="406"/>
                  </a:lnTo>
                  <a:lnTo>
                    <a:pt x="908" y="400"/>
                  </a:lnTo>
                  <a:lnTo>
                    <a:pt x="923" y="393"/>
                  </a:lnTo>
                  <a:lnTo>
                    <a:pt x="951" y="380"/>
                  </a:lnTo>
                  <a:lnTo>
                    <a:pt x="979" y="366"/>
                  </a:lnTo>
                  <a:lnTo>
                    <a:pt x="1005" y="351"/>
                  </a:lnTo>
                  <a:lnTo>
                    <a:pt x="1030" y="335"/>
                  </a:lnTo>
                  <a:lnTo>
                    <a:pt x="1054" y="319"/>
                  </a:lnTo>
                  <a:lnTo>
                    <a:pt x="1077" y="302"/>
                  </a:lnTo>
                  <a:lnTo>
                    <a:pt x="1099" y="284"/>
                  </a:lnTo>
                  <a:lnTo>
                    <a:pt x="1120" y="266"/>
                  </a:lnTo>
                  <a:lnTo>
                    <a:pt x="1140" y="248"/>
                  </a:lnTo>
                  <a:lnTo>
                    <a:pt x="1158" y="230"/>
                  </a:lnTo>
                  <a:lnTo>
                    <a:pt x="1176" y="212"/>
                  </a:lnTo>
                  <a:lnTo>
                    <a:pt x="1192" y="194"/>
                  </a:lnTo>
                  <a:lnTo>
                    <a:pt x="1207" y="177"/>
                  </a:lnTo>
                  <a:lnTo>
                    <a:pt x="1221" y="160"/>
                  </a:lnTo>
                  <a:lnTo>
                    <a:pt x="1234" y="143"/>
                  </a:lnTo>
                  <a:lnTo>
                    <a:pt x="1245" y="126"/>
                  </a:lnTo>
                  <a:lnTo>
                    <a:pt x="1255" y="111"/>
                  </a:lnTo>
                  <a:lnTo>
                    <a:pt x="1264" y="96"/>
                  </a:lnTo>
                  <a:lnTo>
                    <a:pt x="1272" y="82"/>
                  </a:lnTo>
                  <a:lnTo>
                    <a:pt x="1279" y="69"/>
                  </a:lnTo>
                  <a:lnTo>
                    <a:pt x="1284" y="58"/>
                  </a:lnTo>
                  <a:lnTo>
                    <a:pt x="1287" y="47"/>
                  </a:lnTo>
                  <a:lnTo>
                    <a:pt x="1289" y="43"/>
                  </a:lnTo>
                  <a:lnTo>
                    <a:pt x="1290" y="38"/>
                  </a:lnTo>
                  <a:lnTo>
                    <a:pt x="1291" y="34"/>
                  </a:lnTo>
                  <a:lnTo>
                    <a:pt x="1291" y="30"/>
                  </a:lnTo>
                </a:path>
              </a:pathLst>
            </a:custGeom>
            <a:noFill/>
            <a:ln w="6350">
              <a:solidFill>
                <a:schemeClr val="accent4"/>
              </a:solidFill>
              <a:miter lim="800000"/>
              <a:headEnd/>
              <a:tailEnd/>
            </a:ln>
          </p:spPr>
          <p:txBody>
            <a:bodyPr/>
            <a:lstStyle/>
            <a:p>
              <a:pPr>
                <a:lnSpc>
                  <a:spcPct val="90000"/>
                </a:lnSpc>
              </a:pPr>
              <a:endParaRPr lang="fr-FR" sz="1400"/>
            </a:p>
          </p:txBody>
        </p:sp>
        <p:sp>
          <p:nvSpPr>
            <p:cNvPr id="93" name="Freeform 44"/>
            <p:cNvSpPr>
              <a:spLocks/>
            </p:cNvSpPr>
            <p:nvPr/>
          </p:nvSpPr>
          <p:spPr bwMode="gray">
            <a:xfrm>
              <a:off x="1107727" y="2587097"/>
              <a:ext cx="960468" cy="250274"/>
            </a:xfrm>
            <a:custGeom>
              <a:avLst/>
              <a:gdLst>
                <a:gd name="T0" fmla="*/ 0 w 955"/>
                <a:gd name="T1" fmla="*/ 0 h 248"/>
                <a:gd name="T2" fmla="*/ 4 w 955"/>
                <a:gd name="T3" fmla="*/ 4 h 248"/>
                <a:gd name="T4" fmla="*/ 14 w 955"/>
                <a:gd name="T5" fmla="*/ 16 h 248"/>
                <a:gd name="T6" fmla="*/ 22 w 955"/>
                <a:gd name="T7" fmla="*/ 23 h 248"/>
                <a:gd name="T8" fmla="*/ 32 w 955"/>
                <a:gd name="T9" fmla="*/ 32 h 248"/>
                <a:gd name="T10" fmla="*/ 42 w 955"/>
                <a:gd name="T11" fmla="*/ 43 h 248"/>
                <a:gd name="T12" fmla="*/ 55 w 955"/>
                <a:gd name="T13" fmla="*/ 53 h 248"/>
                <a:gd name="T14" fmla="*/ 68 w 955"/>
                <a:gd name="T15" fmla="*/ 65 h 248"/>
                <a:gd name="T16" fmla="*/ 84 w 955"/>
                <a:gd name="T17" fmla="*/ 77 h 248"/>
                <a:gd name="T18" fmla="*/ 101 w 955"/>
                <a:gd name="T19" fmla="*/ 89 h 248"/>
                <a:gd name="T20" fmla="*/ 119 w 955"/>
                <a:gd name="T21" fmla="*/ 101 h 248"/>
                <a:gd name="T22" fmla="*/ 138 w 955"/>
                <a:gd name="T23" fmla="*/ 113 h 248"/>
                <a:gd name="T24" fmla="*/ 159 w 955"/>
                <a:gd name="T25" fmla="*/ 124 h 248"/>
                <a:gd name="T26" fmla="*/ 169 w 955"/>
                <a:gd name="T27" fmla="*/ 130 h 248"/>
                <a:gd name="T28" fmla="*/ 181 w 955"/>
                <a:gd name="T29" fmla="*/ 135 h 248"/>
                <a:gd name="T30" fmla="*/ 192 w 955"/>
                <a:gd name="T31" fmla="*/ 140 h 248"/>
                <a:gd name="T32" fmla="*/ 204 w 955"/>
                <a:gd name="T33" fmla="*/ 145 h 248"/>
                <a:gd name="T34" fmla="*/ 215 w 955"/>
                <a:gd name="T35" fmla="*/ 150 h 248"/>
                <a:gd name="T36" fmla="*/ 227 w 955"/>
                <a:gd name="T37" fmla="*/ 154 h 248"/>
                <a:gd name="T38" fmla="*/ 240 w 955"/>
                <a:gd name="T39" fmla="*/ 159 h 248"/>
                <a:gd name="T40" fmla="*/ 252 w 955"/>
                <a:gd name="T41" fmla="*/ 162 h 248"/>
                <a:gd name="T42" fmla="*/ 265 w 955"/>
                <a:gd name="T43" fmla="*/ 166 h 248"/>
                <a:gd name="T44" fmla="*/ 278 w 955"/>
                <a:gd name="T45" fmla="*/ 169 h 248"/>
                <a:gd name="T46" fmla="*/ 292 w 955"/>
                <a:gd name="T47" fmla="*/ 172 h 248"/>
                <a:gd name="T48" fmla="*/ 305 w 955"/>
                <a:gd name="T49" fmla="*/ 174 h 248"/>
                <a:gd name="T50" fmla="*/ 319 w 955"/>
                <a:gd name="T51" fmla="*/ 176 h 248"/>
                <a:gd name="T52" fmla="*/ 333 w 955"/>
                <a:gd name="T53" fmla="*/ 178 h 248"/>
                <a:gd name="T54" fmla="*/ 347 w 955"/>
                <a:gd name="T55" fmla="*/ 178 h 248"/>
                <a:gd name="T56" fmla="*/ 362 w 955"/>
                <a:gd name="T57" fmla="*/ 179 h 248"/>
                <a:gd name="T58" fmla="*/ 377 w 955"/>
                <a:gd name="T59" fmla="*/ 179 h 248"/>
                <a:gd name="T60" fmla="*/ 391 w 955"/>
                <a:gd name="T61" fmla="*/ 178 h 248"/>
                <a:gd name="T62" fmla="*/ 406 w 955"/>
                <a:gd name="T63" fmla="*/ 177 h 248"/>
                <a:gd name="T64" fmla="*/ 422 w 955"/>
                <a:gd name="T65" fmla="*/ 175 h 248"/>
                <a:gd name="T66" fmla="*/ 437 w 955"/>
                <a:gd name="T67" fmla="*/ 173 h 248"/>
                <a:gd name="T68" fmla="*/ 453 w 955"/>
                <a:gd name="T69" fmla="*/ 170 h 248"/>
                <a:gd name="T70" fmla="*/ 469 w 955"/>
                <a:gd name="T71" fmla="*/ 166 h 248"/>
                <a:gd name="T72" fmla="*/ 485 w 955"/>
                <a:gd name="T73" fmla="*/ 161 h 248"/>
                <a:gd name="T74" fmla="*/ 501 w 955"/>
                <a:gd name="T75" fmla="*/ 156 h 248"/>
                <a:gd name="T76" fmla="*/ 517 w 955"/>
                <a:gd name="T77" fmla="*/ 150 h 248"/>
                <a:gd name="T78" fmla="*/ 534 w 955"/>
                <a:gd name="T79" fmla="*/ 143 h 248"/>
                <a:gd name="T80" fmla="*/ 550 w 955"/>
                <a:gd name="T81" fmla="*/ 136 h 248"/>
                <a:gd name="T82" fmla="*/ 567 w 955"/>
                <a:gd name="T83" fmla="*/ 127 h 248"/>
                <a:gd name="T84" fmla="*/ 583 w 955"/>
                <a:gd name="T85" fmla="*/ 118 h 248"/>
                <a:gd name="T86" fmla="*/ 601 w 955"/>
                <a:gd name="T87" fmla="*/ 108 h 248"/>
                <a:gd name="T88" fmla="*/ 617 w 955"/>
                <a:gd name="T89" fmla="*/ 96 h 248"/>
                <a:gd name="T90" fmla="*/ 634 w 955"/>
                <a:gd name="T91" fmla="*/ 84 h 248"/>
                <a:gd name="T92" fmla="*/ 652 w 955"/>
                <a:gd name="T93" fmla="*/ 71 h 248"/>
                <a:gd name="T94" fmla="*/ 669 w 955"/>
                <a:gd name="T95" fmla="*/ 57 h 248"/>
                <a:gd name="T96" fmla="*/ 687 w 955"/>
                <a:gd name="T97" fmla="*/ 43 h 2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55"/>
                <a:gd name="T148" fmla="*/ 0 h 248"/>
                <a:gd name="T149" fmla="*/ 955 w 955"/>
                <a:gd name="T150" fmla="*/ 248 h 2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55" h="248">
                  <a:moveTo>
                    <a:pt x="0" y="0"/>
                  </a:moveTo>
                  <a:lnTo>
                    <a:pt x="5" y="6"/>
                  </a:lnTo>
                  <a:lnTo>
                    <a:pt x="20" y="22"/>
                  </a:lnTo>
                  <a:lnTo>
                    <a:pt x="31" y="32"/>
                  </a:lnTo>
                  <a:lnTo>
                    <a:pt x="44" y="45"/>
                  </a:lnTo>
                  <a:lnTo>
                    <a:pt x="59" y="59"/>
                  </a:lnTo>
                  <a:lnTo>
                    <a:pt x="76" y="74"/>
                  </a:lnTo>
                  <a:lnTo>
                    <a:pt x="95" y="90"/>
                  </a:lnTo>
                  <a:lnTo>
                    <a:pt x="117" y="106"/>
                  </a:lnTo>
                  <a:lnTo>
                    <a:pt x="140" y="123"/>
                  </a:lnTo>
                  <a:lnTo>
                    <a:pt x="165" y="140"/>
                  </a:lnTo>
                  <a:lnTo>
                    <a:pt x="192" y="156"/>
                  </a:lnTo>
                  <a:lnTo>
                    <a:pt x="221" y="172"/>
                  </a:lnTo>
                  <a:lnTo>
                    <a:pt x="235" y="180"/>
                  </a:lnTo>
                  <a:lnTo>
                    <a:pt x="251" y="187"/>
                  </a:lnTo>
                  <a:lnTo>
                    <a:pt x="267" y="194"/>
                  </a:lnTo>
                  <a:lnTo>
                    <a:pt x="283" y="201"/>
                  </a:lnTo>
                  <a:lnTo>
                    <a:pt x="299" y="208"/>
                  </a:lnTo>
                  <a:lnTo>
                    <a:pt x="316" y="214"/>
                  </a:lnTo>
                  <a:lnTo>
                    <a:pt x="333" y="220"/>
                  </a:lnTo>
                  <a:lnTo>
                    <a:pt x="351" y="225"/>
                  </a:lnTo>
                  <a:lnTo>
                    <a:pt x="369" y="230"/>
                  </a:lnTo>
                  <a:lnTo>
                    <a:pt x="387" y="234"/>
                  </a:lnTo>
                  <a:lnTo>
                    <a:pt x="406" y="238"/>
                  </a:lnTo>
                  <a:lnTo>
                    <a:pt x="424" y="241"/>
                  </a:lnTo>
                  <a:lnTo>
                    <a:pt x="444" y="244"/>
                  </a:lnTo>
                  <a:lnTo>
                    <a:pt x="463" y="246"/>
                  </a:lnTo>
                  <a:lnTo>
                    <a:pt x="483" y="247"/>
                  </a:lnTo>
                  <a:lnTo>
                    <a:pt x="503" y="248"/>
                  </a:lnTo>
                  <a:lnTo>
                    <a:pt x="524" y="248"/>
                  </a:lnTo>
                  <a:lnTo>
                    <a:pt x="544" y="247"/>
                  </a:lnTo>
                  <a:lnTo>
                    <a:pt x="565" y="245"/>
                  </a:lnTo>
                  <a:lnTo>
                    <a:pt x="586" y="243"/>
                  </a:lnTo>
                  <a:lnTo>
                    <a:pt x="608" y="239"/>
                  </a:lnTo>
                  <a:lnTo>
                    <a:pt x="630" y="235"/>
                  </a:lnTo>
                  <a:lnTo>
                    <a:pt x="652" y="230"/>
                  </a:lnTo>
                  <a:lnTo>
                    <a:pt x="674" y="223"/>
                  </a:lnTo>
                  <a:lnTo>
                    <a:pt x="696" y="216"/>
                  </a:lnTo>
                  <a:lnTo>
                    <a:pt x="719" y="208"/>
                  </a:lnTo>
                  <a:lnTo>
                    <a:pt x="742" y="198"/>
                  </a:lnTo>
                  <a:lnTo>
                    <a:pt x="765" y="188"/>
                  </a:lnTo>
                  <a:lnTo>
                    <a:pt x="788" y="176"/>
                  </a:lnTo>
                  <a:lnTo>
                    <a:pt x="811" y="163"/>
                  </a:lnTo>
                  <a:lnTo>
                    <a:pt x="835" y="149"/>
                  </a:lnTo>
                  <a:lnTo>
                    <a:pt x="858" y="133"/>
                  </a:lnTo>
                  <a:lnTo>
                    <a:pt x="882" y="117"/>
                  </a:lnTo>
                  <a:lnTo>
                    <a:pt x="906" y="99"/>
                  </a:lnTo>
                  <a:lnTo>
                    <a:pt x="930" y="79"/>
                  </a:lnTo>
                  <a:lnTo>
                    <a:pt x="955" y="59"/>
                  </a:lnTo>
                </a:path>
              </a:pathLst>
            </a:custGeom>
            <a:noFill/>
            <a:ln w="6350">
              <a:solidFill>
                <a:schemeClr val="accent3"/>
              </a:solidFill>
              <a:miter lim="800000"/>
              <a:headEnd/>
              <a:tailEnd/>
            </a:ln>
          </p:spPr>
          <p:txBody>
            <a:bodyPr/>
            <a:lstStyle/>
            <a:p>
              <a:pPr>
                <a:lnSpc>
                  <a:spcPct val="90000"/>
                </a:lnSpc>
              </a:pPr>
              <a:endParaRPr lang="fr-FR" sz="1400"/>
            </a:p>
          </p:txBody>
        </p:sp>
        <p:sp>
          <p:nvSpPr>
            <p:cNvPr id="99" name="Freeform 45"/>
            <p:cNvSpPr>
              <a:spLocks/>
            </p:cNvSpPr>
            <p:nvPr/>
          </p:nvSpPr>
          <p:spPr bwMode="gray">
            <a:xfrm>
              <a:off x="1490795" y="2735304"/>
              <a:ext cx="310370" cy="30760"/>
            </a:xfrm>
            <a:custGeom>
              <a:avLst/>
              <a:gdLst>
                <a:gd name="T0" fmla="*/ 222 w 309"/>
                <a:gd name="T1" fmla="*/ 0 h 30"/>
                <a:gd name="T2" fmla="*/ 218 w 309"/>
                <a:gd name="T3" fmla="*/ 1 h 30"/>
                <a:gd name="T4" fmla="*/ 205 w 309"/>
                <a:gd name="T5" fmla="*/ 6 h 30"/>
                <a:gd name="T6" fmla="*/ 197 w 309"/>
                <a:gd name="T7" fmla="*/ 8 h 30"/>
                <a:gd name="T8" fmla="*/ 186 w 309"/>
                <a:gd name="T9" fmla="*/ 11 h 30"/>
                <a:gd name="T10" fmla="*/ 174 w 309"/>
                <a:gd name="T11" fmla="*/ 14 h 30"/>
                <a:gd name="T12" fmla="*/ 160 w 309"/>
                <a:gd name="T13" fmla="*/ 16 h 30"/>
                <a:gd name="T14" fmla="*/ 144 w 309"/>
                <a:gd name="T15" fmla="*/ 18 h 30"/>
                <a:gd name="T16" fmla="*/ 128 w 309"/>
                <a:gd name="T17" fmla="*/ 21 h 30"/>
                <a:gd name="T18" fmla="*/ 109 w 309"/>
                <a:gd name="T19" fmla="*/ 21 h 30"/>
                <a:gd name="T20" fmla="*/ 90 w 309"/>
                <a:gd name="T21" fmla="*/ 22 h 30"/>
                <a:gd name="T22" fmla="*/ 69 w 309"/>
                <a:gd name="T23" fmla="*/ 21 h 30"/>
                <a:gd name="T24" fmla="*/ 58 w 309"/>
                <a:gd name="T25" fmla="*/ 21 h 30"/>
                <a:gd name="T26" fmla="*/ 47 w 309"/>
                <a:gd name="T27" fmla="*/ 20 h 30"/>
                <a:gd name="T28" fmla="*/ 36 w 309"/>
                <a:gd name="T29" fmla="*/ 19 h 30"/>
                <a:gd name="T30" fmla="*/ 24 w 309"/>
                <a:gd name="T31" fmla="*/ 18 h 30"/>
                <a:gd name="T32" fmla="*/ 12 w 309"/>
                <a:gd name="T33" fmla="*/ 15 h 30"/>
                <a:gd name="T34" fmla="*/ 0 w 309"/>
                <a:gd name="T35" fmla="*/ 13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9"/>
                <a:gd name="T55" fmla="*/ 0 h 30"/>
                <a:gd name="T56" fmla="*/ 309 w 309"/>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9" h="30">
                  <a:moveTo>
                    <a:pt x="309" y="0"/>
                  </a:moveTo>
                  <a:lnTo>
                    <a:pt x="303" y="2"/>
                  </a:lnTo>
                  <a:lnTo>
                    <a:pt x="286" y="8"/>
                  </a:lnTo>
                  <a:lnTo>
                    <a:pt x="274" y="11"/>
                  </a:lnTo>
                  <a:lnTo>
                    <a:pt x="259" y="15"/>
                  </a:lnTo>
                  <a:lnTo>
                    <a:pt x="242" y="19"/>
                  </a:lnTo>
                  <a:lnTo>
                    <a:pt x="223" y="22"/>
                  </a:lnTo>
                  <a:lnTo>
                    <a:pt x="201" y="25"/>
                  </a:lnTo>
                  <a:lnTo>
                    <a:pt x="178" y="28"/>
                  </a:lnTo>
                  <a:lnTo>
                    <a:pt x="152" y="29"/>
                  </a:lnTo>
                  <a:lnTo>
                    <a:pt x="125" y="30"/>
                  </a:lnTo>
                  <a:lnTo>
                    <a:pt x="96" y="29"/>
                  </a:lnTo>
                  <a:lnTo>
                    <a:pt x="81" y="29"/>
                  </a:lnTo>
                  <a:lnTo>
                    <a:pt x="65" y="27"/>
                  </a:lnTo>
                  <a:lnTo>
                    <a:pt x="50" y="26"/>
                  </a:lnTo>
                  <a:lnTo>
                    <a:pt x="33" y="24"/>
                  </a:lnTo>
                  <a:lnTo>
                    <a:pt x="17" y="21"/>
                  </a:lnTo>
                  <a:lnTo>
                    <a:pt x="0" y="18"/>
                  </a:lnTo>
                </a:path>
              </a:pathLst>
            </a:custGeom>
            <a:noFill/>
            <a:ln w="6350">
              <a:solidFill>
                <a:schemeClr val="accent3"/>
              </a:solidFill>
              <a:miter lim="800000"/>
              <a:headEnd/>
              <a:tailEnd/>
            </a:ln>
          </p:spPr>
          <p:txBody>
            <a:bodyPr/>
            <a:lstStyle/>
            <a:p>
              <a:pPr>
                <a:lnSpc>
                  <a:spcPct val="90000"/>
                </a:lnSpc>
              </a:pPr>
              <a:endParaRPr lang="fr-FR" sz="1400"/>
            </a:p>
          </p:txBody>
        </p:sp>
      </p:grpSp>
      <p:sp>
        <p:nvSpPr>
          <p:cNvPr id="104" name="TextBox 103"/>
          <p:cNvSpPr txBox="1"/>
          <p:nvPr/>
        </p:nvSpPr>
        <p:spPr>
          <a:xfrm>
            <a:off x="3115688" y="3329506"/>
            <a:ext cx="731290" cy="427979"/>
          </a:xfrm>
          <a:prstGeom prst="rect">
            <a:avLst/>
          </a:prstGeom>
          <a:noFill/>
        </p:spPr>
        <p:txBody>
          <a:bodyPr wrap="none" tIns="90000" bIns="90000" rtlCol="0" anchor="t">
            <a:spAutoFit/>
          </a:bodyPr>
          <a:lstStyle/>
          <a:p>
            <a:pPr algn="ctr"/>
            <a:r>
              <a:rPr lang="en-US" sz="1600" b="1" dirty="0">
                <a:solidFill>
                  <a:srgbClr val="000000"/>
                </a:solidFill>
                <a:latin typeface="Arial" pitchFamily="34" charset="0"/>
                <a:cs typeface="Arial" pitchFamily="34" charset="0"/>
              </a:rPr>
              <a:t>Think</a:t>
            </a:r>
          </a:p>
        </p:txBody>
      </p:sp>
      <p:sp>
        <p:nvSpPr>
          <p:cNvPr id="105" name="TextBox 104"/>
          <p:cNvSpPr txBox="1"/>
          <p:nvPr/>
        </p:nvSpPr>
        <p:spPr>
          <a:xfrm>
            <a:off x="3115715" y="3823106"/>
            <a:ext cx="926857" cy="427979"/>
          </a:xfrm>
          <a:prstGeom prst="rect">
            <a:avLst/>
          </a:prstGeom>
          <a:noFill/>
        </p:spPr>
        <p:txBody>
          <a:bodyPr wrap="none" tIns="90000" bIns="90000" rtlCol="0" anchor="t">
            <a:spAutoFit/>
          </a:bodyPr>
          <a:lstStyle/>
          <a:p>
            <a:pPr algn="ctr"/>
            <a:r>
              <a:rPr lang="en-US" sz="1600" b="1" dirty="0">
                <a:solidFill>
                  <a:srgbClr val="000000"/>
                </a:solidFill>
                <a:latin typeface="Arial" pitchFamily="34" charset="0"/>
                <a:cs typeface="Arial" pitchFamily="34" charset="0"/>
              </a:rPr>
              <a:t>Interact</a:t>
            </a:r>
          </a:p>
        </p:txBody>
      </p:sp>
      <p:pic>
        <p:nvPicPr>
          <p:cNvPr id="79" name="Picture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 y="6363159"/>
            <a:ext cx="12191253" cy="486504"/>
          </a:xfrm>
          <a:prstGeom prst="rect">
            <a:avLst/>
          </a:prstGeom>
        </p:spPr>
      </p:pic>
    </p:spTree>
    <p:extLst>
      <p:ext uri="{BB962C8B-B14F-4D97-AF65-F5344CB8AC3E}">
        <p14:creationId xmlns:p14="http://schemas.microsoft.com/office/powerpoint/2010/main" val="106572296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nvPr>
        </p:nvGraphicFramePr>
        <p:xfrm>
          <a:off x="1143000" y="0"/>
          <a:ext cx="158750" cy="158750"/>
        </p:xfrm>
        <a:graphic>
          <a:graphicData uri="http://schemas.openxmlformats.org/presentationml/2006/ole">
            <mc:AlternateContent xmlns:mc="http://schemas.openxmlformats.org/markup-compatibility/2006">
              <mc:Choice xmlns:v="urn:schemas-microsoft-com:vml" Requires="v">
                <p:oleObj spid="_x0000_s4149"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0"/>
                        <a:ext cx="158750" cy="158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24258" name="Rectangle 2"/>
          <p:cNvSpPr>
            <a:spLocks noGrp="1" noChangeArrowheads="1"/>
          </p:cNvSpPr>
          <p:nvPr>
            <p:ph type="title"/>
          </p:nvPr>
        </p:nvSpPr>
        <p:spPr>
          <a:xfrm>
            <a:off x="1600200" y="162000"/>
            <a:ext cx="8992800" cy="831600"/>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For any machine to be called AI, it should either think or interact like humans do?</a:t>
            </a:r>
            <a:endParaRPr lang="en-US" sz="2400" dirty="0">
              <a:solidFill>
                <a:srgbClr val="177B57"/>
              </a:solidFill>
              <a:latin typeface="Arial" panose="020B0604020202020204" pitchFamily="34" charset="0"/>
            </a:endParaRPr>
          </a:p>
        </p:txBody>
      </p:sp>
      <p:cxnSp>
        <p:nvCxnSpPr>
          <p:cNvPr id="6" name="Straight Connector 5"/>
          <p:cNvCxnSpPr/>
          <p:nvPr/>
        </p:nvCxnSpPr>
        <p:spPr>
          <a:xfrm>
            <a:off x="2786887" y="3095366"/>
            <a:ext cx="7806389" cy="0"/>
          </a:xfrm>
          <a:prstGeom prst="line">
            <a:avLst/>
          </a:prstGeom>
          <a:ln>
            <a:solidFill>
              <a:srgbClr val="B2B2B2"/>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786887" y="4962792"/>
            <a:ext cx="7806389" cy="0"/>
          </a:xfrm>
          <a:prstGeom prst="line">
            <a:avLst/>
          </a:prstGeom>
          <a:ln>
            <a:solidFill>
              <a:srgbClr val="B2B2B2"/>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968709" y="5986166"/>
            <a:ext cx="1384930" cy="221599"/>
          </a:xfrm>
          <a:prstGeom prst="rect">
            <a:avLst/>
          </a:prstGeom>
          <a:noFill/>
        </p:spPr>
        <p:txBody>
          <a:bodyPr wrap="none" lIns="18288" tIns="18288" rIns="18288" bIns="18288" rtlCol="0" anchor="t">
            <a:spAutoFit/>
          </a:bodyPr>
          <a:lstStyle/>
          <a:p>
            <a:pPr algn="ctr"/>
            <a:r>
              <a:rPr lang="en-US" sz="1200" dirty="0">
                <a:solidFill>
                  <a:srgbClr val="000000"/>
                </a:solidFill>
                <a:cs typeface="Arial" pitchFamily="34" charset="0"/>
              </a:rPr>
              <a:t>Can think like human.</a:t>
            </a:r>
          </a:p>
        </p:txBody>
      </p:sp>
      <p:sp>
        <p:nvSpPr>
          <p:cNvPr id="91" name="TextBox 90"/>
          <p:cNvSpPr txBox="1"/>
          <p:nvPr/>
        </p:nvSpPr>
        <p:spPr>
          <a:xfrm>
            <a:off x="4446483" y="6020046"/>
            <a:ext cx="1548821" cy="221599"/>
          </a:xfrm>
          <a:prstGeom prst="rect">
            <a:avLst/>
          </a:prstGeom>
          <a:noFill/>
        </p:spPr>
        <p:txBody>
          <a:bodyPr wrap="none" lIns="18288" tIns="18288" rIns="18288" bIns="18288" rtlCol="0" anchor="t">
            <a:spAutoFit/>
          </a:bodyPr>
          <a:lstStyle/>
          <a:p>
            <a:pPr algn="ctr"/>
            <a:r>
              <a:rPr lang="en-US" sz="1200" dirty="0">
                <a:solidFill>
                  <a:srgbClr val="000000"/>
                </a:solidFill>
                <a:cs typeface="Arial" pitchFamily="34" charset="0"/>
              </a:rPr>
              <a:t>Can interact like human.</a:t>
            </a:r>
          </a:p>
        </p:txBody>
      </p:sp>
      <p:sp>
        <p:nvSpPr>
          <p:cNvPr id="14" name="Rectangle 13"/>
          <p:cNvSpPr/>
          <p:nvPr/>
        </p:nvSpPr>
        <p:spPr>
          <a:xfrm>
            <a:off x="4088144" y="6052623"/>
            <a:ext cx="219456" cy="221599"/>
          </a:xfrm>
          <a:prstGeom prst="rect">
            <a:avLst/>
          </a:prstGeom>
          <a:solidFill>
            <a:srgbClr val="CFA649"/>
          </a:solidFill>
          <a:ln w="19050" cap="flat" cmpd="sng" algn="ctr">
            <a:noFill/>
            <a:prstDash val="solid"/>
          </a:ln>
          <a:effectLst/>
          <a:extLst>
            <a:ext uri="{91240B29-F687-4f45-9708-019B960494DF}">
              <a14:hiddenLine xmlns="" xmlns:a14="http://schemas.microsoft.com/office/drawing/2010/main" w="19050" cap="flat" cmpd="sng" algn="ctr">
                <a:solidFill>
                  <a:srgbClr val="C413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102" name="Rectangle 101"/>
          <p:cNvSpPr/>
          <p:nvPr/>
        </p:nvSpPr>
        <p:spPr>
          <a:xfrm>
            <a:off x="6615835" y="6020046"/>
            <a:ext cx="219456" cy="221599"/>
          </a:xfrm>
          <a:prstGeom prst="rect">
            <a:avLst/>
          </a:prstGeom>
          <a:solidFill>
            <a:srgbClr val="908052"/>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43" name="ColumnHeader"/>
          <p:cNvSpPr txBox="1"/>
          <p:nvPr/>
        </p:nvSpPr>
        <p:spPr>
          <a:xfrm>
            <a:off x="5738492" y="1800198"/>
            <a:ext cx="1549914" cy="40929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w="9525" algn="ctr">
            <a:noFill/>
            <a:miter lim="800000"/>
            <a:headEnd type="none" w="lg" len="lg"/>
            <a:tailEnd type="none" w="lg" len="lg"/>
          </a:ln>
          <a:effectLst/>
        </p:spPr>
        <p:txBody>
          <a:bodyPr lIns="0" tIns="0" rIns="0" bIns="0" anchor="ctr">
            <a:noAutofit/>
          </a:bodyPr>
          <a:lstStyle>
            <a:defPPr>
              <a:defRPr lang="en-US"/>
            </a:defPPr>
            <a:lvl1pPr algn="ctr" fontAlgn="auto">
              <a:spcBef>
                <a:spcPts val="0"/>
              </a:spcBef>
              <a:spcAft>
                <a:spcPts val="0"/>
              </a:spcAft>
              <a:defRPr sz="1600" b="1" kern="0">
                <a:solidFill>
                  <a:srgbClr val="000000"/>
                </a:solidFill>
                <a:latin typeface="Arial" pitchFamily="34" charset="0"/>
                <a:cs typeface="Arial"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en-US" sz="1200" dirty="0" smtClean="0">
                <a:solidFill>
                  <a:schemeClr val="bg1"/>
                </a:solidFill>
                <a:latin typeface="+mj-lt"/>
              </a:rPr>
              <a:t>IBM Watson</a:t>
            </a:r>
            <a:endParaRPr lang="en-US" sz="1200" dirty="0">
              <a:solidFill>
                <a:schemeClr val="bg1"/>
              </a:solidFill>
              <a:latin typeface="+mj-lt"/>
            </a:endParaRPr>
          </a:p>
        </p:txBody>
      </p:sp>
      <p:sp>
        <p:nvSpPr>
          <p:cNvPr id="44" name="ColumnHeader"/>
          <p:cNvSpPr txBox="1"/>
          <p:nvPr/>
        </p:nvSpPr>
        <p:spPr>
          <a:xfrm>
            <a:off x="7390190" y="1800198"/>
            <a:ext cx="1549914" cy="40929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w="9525" algn="ctr">
            <a:noFill/>
            <a:miter lim="800000"/>
            <a:headEnd type="none" w="lg" len="lg"/>
            <a:tailEnd type="none" w="lg" len="lg"/>
          </a:ln>
          <a:effectLst/>
        </p:spPr>
        <p:txBody>
          <a:bodyPr lIns="0" tIns="0" rIns="0" bIns="0" anchor="ctr">
            <a:noAutofit/>
          </a:bodyPr>
          <a:lstStyle>
            <a:defPPr>
              <a:defRPr lang="en-US"/>
            </a:defPPr>
            <a:lvl1pPr algn="ctr" fontAlgn="auto">
              <a:spcBef>
                <a:spcPts val="0"/>
              </a:spcBef>
              <a:spcAft>
                <a:spcPts val="0"/>
              </a:spcAft>
              <a:defRPr sz="1600" b="1" kern="0">
                <a:solidFill>
                  <a:srgbClr val="000000"/>
                </a:solidFill>
                <a:latin typeface="Arial" pitchFamily="34" charset="0"/>
                <a:cs typeface="Arial"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en-US" sz="1200" dirty="0">
                <a:solidFill>
                  <a:schemeClr val="bg1"/>
                </a:solidFill>
                <a:latin typeface="+mj-lt"/>
              </a:rPr>
              <a:t>Self Driving Cars</a:t>
            </a:r>
          </a:p>
        </p:txBody>
      </p:sp>
      <p:sp>
        <p:nvSpPr>
          <p:cNvPr id="42" name="ColumnHeader"/>
          <p:cNvSpPr txBox="1"/>
          <p:nvPr/>
        </p:nvSpPr>
        <p:spPr>
          <a:xfrm>
            <a:off x="4086794" y="1800198"/>
            <a:ext cx="1549914" cy="40929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w="9525" algn="ctr">
            <a:noFill/>
            <a:miter lim="800000"/>
            <a:headEnd type="none" w="lg" len="lg"/>
            <a:tailEnd type="none" w="lg" len="lg"/>
          </a:ln>
          <a:effectLst/>
        </p:spPr>
        <p:txBody>
          <a:bodyPr lIns="0" tIns="0" rIns="0" bIns="0" anchor="ctr">
            <a:noAutofit/>
          </a:bodyPr>
          <a:lstStyle>
            <a:defPPr>
              <a:defRPr lang="en-US"/>
            </a:defPPr>
            <a:lvl1pPr algn="ctr" fontAlgn="auto">
              <a:spcBef>
                <a:spcPts val="0"/>
              </a:spcBef>
              <a:spcAft>
                <a:spcPts val="0"/>
              </a:spcAft>
              <a:defRPr sz="1600" b="1" kern="0">
                <a:solidFill>
                  <a:srgbClr val="000000"/>
                </a:solidFill>
                <a:latin typeface="Arial" pitchFamily="34" charset="0"/>
                <a:cs typeface="Arial"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en-US" sz="1200" dirty="0">
                <a:solidFill>
                  <a:schemeClr val="bg1"/>
                </a:solidFill>
                <a:latin typeface="+mj-lt"/>
              </a:rPr>
              <a:t>Siri</a:t>
            </a:r>
          </a:p>
        </p:txBody>
      </p:sp>
      <p:sp>
        <p:nvSpPr>
          <p:cNvPr id="55" name="ColumnHeader"/>
          <p:cNvSpPr txBox="1"/>
          <p:nvPr/>
        </p:nvSpPr>
        <p:spPr>
          <a:xfrm>
            <a:off x="9041886" y="1800198"/>
            <a:ext cx="1549914" cy="40929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w="9525" algn="ctr">
            <a:noFill/>
            <a:miter lim="800000"/>
            <a:headEnd type="none" w="lg" len="lg"/>
            <a:tailEnd type="none" w="lg" len="lg"/>
          </a:ln>
          <a:effectLst/>
        </p:spPr>
        <p:txBody>
          <a:bodyPr lIns="0" tIns="0" rIns="0" bIns="0" anchor="ctr">
            <a:noAutofit/>
          </a:bodyPr>
          <a:lstStyle>
            <a:defPPr>
              <a:defRPr lang="en-US"/>
            </a:defPPr>
            <a:lvl1pPr algn="ctr" fontAlgn="auto">
              <a:spcBef>
                <a:spcPts val="0"/>
              </a:spcBef>
              <a:spcAft>
                <a:spcPts val="0"/>
              </a:spcAft>
              <a:defRPr sz="1600" b="1" kern="0">
                <a:solidFill>
                  <a:srgbClr val="000000"/>
                </a:solidFill>
                <a:latin typeface="Arial" pitchFamily="34" charset="0"/>
                <a:cs typeface="Arial"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en-US" sz="1200" dirty="0">
                <a:solidFill>
                  <a:schemeClr val="bg1"/>
                </a:solidFill>
                <a:latin typeface="+mj-lt"/>
              </a:rPr>
              <a:t> RPA (Robotic Process Automation)</a:t>
            </a:r>
          </a:p>
        </p:txBody>
      </p:sp>
      <p:cxnSp>
        <p:nvCxnSpPr>
          <p:cNvPr id="224267" name="Straight Connector 224266"/>
          <p:cNvCxnSpPr/>
          <p:nvPr/>
        </p:nvCxnSpPr>
        <p:spPr>
          <a:xfrm>
            <a:off x="4086794" y="1595750"/>
            <a:ext cx="4853310" cy="0"/>
          </a:xfrm>
          <a:prstGeom prst="line">
            <a:avLst/>
          </a:prstGeom>
          <a:ln w="31750">
            <a:solidFill>
              <a:schemeClr val="bg2"/>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947522" y="1481451"/>
            <a:ext cx="1004888" cy="235375"/>
          </a:xfrm>
          <a:prstGeom prst="rect">
            <a:avLst/>
          </a:prstGeom>
          <a:solidFill>
            <a:schemeClr val="bg1"/>
          </a:solidFill>
        </p:spPr>
        <p:txBody>
          <a:bodyPr wrap="square" lIns="0" tIns="0" rIns="0" bIns="0" rtlCol="0" anchor="ctr" anchorCtr="0">
            <a:noAutofit/>
          </a:bodyPr>
          <a:lstStyle/>
          <a:p>
            <a:pPr algn="ctr"/>
            <a:r>
              <a:rPr lang="en-US" sz="1400" b="1" i="1" dirty="0">
                <a:solidFill>
                  <a:srgbClr val="4D4D4D"/>
                </a:solidFill>
                <a:latin typeface="+mj-lt"/>
                <a:cs typeface="Arial" pitchFamily="34" charset="0"/>
              </a:rPr>
              <a:t>What is AI?</a:t>
            </a:r>
          </a:p>
        </p:txBody>
      </p:sp>
      <p:cxnSp>
        <p:nvCxnSpPr>
          <p:cNvPr id="113" name="Straight Connector 112"/>
          <p:cNvCxnSpPr/>
          <p:nvPr/>
        </p:nvCxnSpPr>
        <p:spPr>
          <a:xfrm>
            <a:off x="9041886" y="1595750"/>
            <a:ext cx="1549914" cy="0"/>
          </a:xfrm>
          <a:prstGeom prst="line">
            <a:avLst/>
          </a:prstGeom>
          <a:ln w="31750">
            <a:solidFill>
              <a:schemeClr val="bg2"/>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9186349" y="1481451"/>
            <a:ext cx="1267358" cy="235375"/>
          </a:xfrm>
          <a:prstGeom prst="rect">
            <a:avLst/>
          </a:prstGeom>
          <a:solidFill>
            <a:schemeClr val="bg1"/>
          </a:solidFill>
        </p:spPr>
        <p:txBody>
          <a:bodyPr wrap="square" lIns="0" tIns="0" rIns="0" bIns="0" rtlCol="0" anchor="ctr" anchorCtr="0">
            <a:noAutofit/>
          </a:bodyPr>
          <a:lstStyle/>
          <a:p>
            <a:pPr algn="ctr"/>
            <a:r>
              <a:rPr lang="en-US" sz="1400" b="1" i="1" dirty="0">
                <a:solidFill>
                  <a:srgbClr val="4D4D4D"/>
                </a:solidFill>
                <a:latin typeface="+mj-lt"/>
                <a:cs typeface="Arial" pitchFamily="34" charset="0"/>
              </a:rPr>
              <a:t>What is not?</a:t>
            </a:r>
          </a:p>
        </p:txBody>
      </p:sp>
      <p:sp>
        <p:nvSpPr>
          <p:cNvPr id="8" name="Rectangle 7"/>
          <p:cNvSpPr/>
          <p:nvPr/>
        </p:nvSpPr>
        <p:spPr>
          <a:xfrm>
            <a:off x="4070916" y="4128199"/>
            <a:ext cx="3217491" cy="1660879"/>
          </a:xfrm>
          <a:prstGeom prst="rect">
            <a:avLst/>
          </a:prstGeom>
          <a:solidFill>
            <a:srgbClr val="908052"/>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101" name="Rectangle 100"/>
          <p:cNvSpPr/>
          <p:nvPr/>
        </p:nvSpPr>
        <p:spPr>
          <a:xfrm>
            <a:off x="5738492" y="2261461"/>
            <a:ext cx="3201612" cy="1667812"/>
          </a:xfrm>
          <a:prstGeom prst="rect">
            <a:avLst/>
          </a:prstGeom>
          <a:solidFill>
            <a:srgbClr val="CFA649"/>
          </a:solidFill>
          <a:ln w="19050" cap="flat" cmpd="sng" algn="ctr">
            <a:noFill/>
            <a:prstDash val="solid"/>
          </a:ln>
          <a:effectLst/>
          <a:extLst>
            <a:ext uri="{91240B29-F687-4f45-9708-019B960494DF}">
              <a14:hiddenLine xmlns="" xmlns:a14="http://schemas.microsoft.com/office/drawing/2010/main" w="19050" cap="flat" cmpd="sng" algn="ctr">
                <a:solidFill>
                  <a:srgbClr val="C413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mj-lt"/>
              <a:cs typeface="Arial" pitchFamily="34" charset="0"/>
            </a:endParaRPr>
          </a:p>
        </p:txBody>
      </p:sp>
      <p:sp>
        <p:nvSpPr>
          <p:cNvPr id="32" name="BoxHeader"/>
          <p:cNvSpPr>
            <a:spLocks noChangeArrowheads="1"/>
          </p:cNvSpPr>
          <p:nvPr/>
        </p:nvSpPr>
        <p:spPr bwMode="gray">
          <a:xfrm>
            <a:off x="1600200" y="2261462"/>
            <a:ext cx="1186686" cy="1667811"/>
          </a:xfrm>
          <a:prstGeom prst="rect">
            <a:avLst/>
          </a:prstGeom>
          <a:solidFill>
            <a:schemeClr val="hlink"/>
          </a:solidFill>
          <a:ln w="19050" algn="ctr">
            <a:solidFill>
              <a:schemeClr val="bg1"/>
            </a:solidFill>
            <a:miter lim="800000"/>
            <a:headEnd/>
            <a:tailEnd/>
          </a:ln>
        </p:spPr>
        <p:txBody>
          <a:bodyPr lIns="36000" tIns="91440" rIns="36000" bIns="91440" anchor="ctr"/>
          <a:lstStyle/>
          <a:p>
            <a:pPr algn="ctr" eaLnBrk="0" hangingPunct="0">
              <a:lnSpc>
                <a:spcPct val="90000"/>
              </a:lnSpc>
              <a:spcBef>
                <a:spcPts val="200"/>
              </a:spcBef>
              <a:spcAft>
                <a:spcPts val="200"/>
              </a:spcAft>
            </a:pPr>
            <a:r>
              <a:rPr lang="en-US" sz="1400" b="1" dirty="0">
                <a:solidFill>
                  <a:srgbClr val="FFFFFF"/>
                </a:solidFill>
                <a:cs typeface="Arial" pitchFamily="34" charset="0"/>
              </a:rPr>
              <a:t>Computation</a:t>
            </a:r>
          </a:p>
          <a:p>
            <a:pPr algn="ctr" eaLnBrk="0" hangingPunct="0">
              <a:lnSpc>
                <a:spcPct val="90000"/>
              </a:lnSpc>
              <a:spcBef>
                <a:spcPts val="200"/>
              </a:spcBef>
              <a:spcAft>
                <a:spcPts val="200"/>
              </a:spcAft>
            </a:pPr>
            <a:r>
              <a:rPr lang="en-US" sz="1200" i="1" dirty="0">
                <a:solidFill>
                  <a:srgbClr val="FFFFFF"/>
                </a:solidFill>
                <a:cs typeface="Arial" pitchFamily="34" charset="0"/>
              </a:rPr>
              <a:t>(Can it think like humans do?)</a:t>
            </a:r>
          </a:p>
        </p:txBody>
      </p:sp>
      <p:sp>
        <p:nvSpPr>
          <p:cNvPr id="34" name="BoxHeader"/>
          <p:cNvSpPr>
            <a:spLocks noChangeArrowheads="1"/>
          </p:cNvSpPr>
          <p:nvPr/>
        </p:nvSpPr>
        <p:spPr bwMode="gray">
          <a:xfrm>
            <a:off x="1600200" y="4128887"/>
            <a:ext cx="1186686" cy="1660191"/>
          </a:xfrm>
          <a:prstGeom prst="rect">
            <a:avLst/>
          </a:prstGeom>
          <a:solidFill>
            <a:srgbClr val="79A2B3"/>
          </a:solidFill>
          <a:ln w="19050" algn="ctr">
            <a:solidFill>
              <a:schemeClr val="bg1"/>
            </a:solidFill>
            <a:miter lim="800000"/>
            <a:headEnd/>
            <a:tailEnd/>
          </a:ln>
        </p:spPr>
        <p:txBody>
          <a:bodyPr lIns="36000" tIns="91440" rIns="36000" bIns="91440" anchor="ctr"/>
          <a:lstStyle/>
          <a:p>
            <a:pPr algn="ctr" eaLnBrk="0" hangingPunct="0">
              <a:lnSpc>
                <a:spcPct val="90000"/>
              </a:lnSpc>
              <a:spcBef>
                <a:spcPts val="200"/>
              </a:spcBef>
              <a:spcAft>
                <a:spcPts val="200"/>
              </a:spcAft>
            </a:pPr>
            <a:r>
              <a:rPr lang="en-US" sz="1400" b="1" dirty="0">
                <a:solidFill>
                  <a:srgbClr val="FFFFFF"/>
                </a:solidFill>
                <a:cs typeface="Arial" pitchFamily="34" charset="0"/>
              </a:rPr>
              <a:t>Interaction</a:t>
            </a:r>
          </a:p>
          <a:p>
            <a:pPr algn="ctr" eaLnBrk="0" hangingPunct="0">
              <a:lnSpc>
                <a:spcPct val="90000"/>
              </a:lnSpc>
              <a:spcBef>
                <a:spcPts val="200"/>
              </a:spcBef>
              <a:spcAft>
                <a:spcPts val="200"/>
              </a:spcAft>
            </a:pPr>
            <a:r>
              <a:rPr lang="en-US" sz="1200" i="1" dirty="0">
                <a:solidFill>
                  <a:srgbClr val="FFFFFF"/>
                </a:solidFill>
                <a:cs typeface="Arial" pitchFamily="34" charset="0"/>
              </a:rPr>
              <a:t>(Can it interact like humans do?)</a:t>
            </a:r>
          </a:p>
        </p:txBody>
      </p:sp>
      <p:sp>
        <p:nvSpPr>
          <p:cNvPr id="46" name="BoxHeader"/>
          <p:cNvSpPr>
            <a:spLocks noChangeArrowheads="1"/>
          </p:cNvSpPr>
          <p:nvPr/>
        </p:nvSpPr>
        <p:spPr bwMode="gray">
          <a:xfrm>
            <a:off x="2786887" y="3195174"/>
            <a:ext cx="1244971" cy="734099"/>
          </a:xfrm>
          <a:prstGeom prst="homePlate">
            <a:avLst>
              <a:gd name="adj" fmla="val 18344"/>
            </a:avLst>
          </a:prstGeom>
          <a:solidFill>
            <a:schemeClr val="accent2"/>
          </a:solidFill>
          <a:ln w="19050" algn="ctr">
            <a:solidFill>
              <a:schemeClr val="bg1"/>
            </a:solidFill>
            <a:miter lim="800000"/>
            <a:headEnd/>
            <a:tailEnd/>
          </a:ln>
        </p:spPr>
        <p:txBody>
          <a:bodyPr lIns="0" tIns="91440" rIns="0" bIns="91440" anchor="ctr"/>
          <a:lstStyle/>
          <a:p>
            <a:pPr algn="ctr" eaLnBrk="0" hangingPunct="0">
              <a:lnSpc>
                <a:spcPct val="90000"/>
              </a:lnSpc>
            </a:pPr>
            <a:r>
              <a:rPr lang="en-US" sz="1400" b="1" dirty="0">
                <a:latin typeface="+mj-lt"/>
                <a:cs typeface="Arial" pitchFamily="34" charset="0"/>
              </a:rPr>
              <a:t>Synthesize</a:t>
            </a:r>
          </a:p>
        </p:txBody>
      </p:sp>
      <p:sp>
        <p:nvSpPr>
          <p:cNvPr id="47" name="BoxHeader"/>
          <p:cNvSpPr>
            <a:spLocks noChangeArrowheads="1"/>
          </p:cNvSpPr>
          <p:nvPr/>
        </p:nvSpPr>
        <p:spPr bwMode="gray">
          <a:xfrm>
            <a:off x="2786887" y="4128887"/>
            <a:ext cx="1244971" cy="734099"/>
          </a:xfrm>
          <a:prstGeom prst="homePlate">
            <a:avLst>
              <a:gd name="adj" fmla="val 14358"/>
            </a:avLst>
          </a:prstGeom>
          <a:solidFill>
            <a:srgbClr val="D2E0E6"/>
          </a:solidFill>
          <a:ln w="19050" algn="ctr">
            <a:solidFill>
              <a:schemeClr val="bg1"/>
            </a:solidFill>
            <a:miter lim="800000"/>
            <a:headEnd/>
            <a:tailEnd/>
          </a:ln>
        </p:spPr>
        <p:txBody>
          <a:bodyPr lIns="0" tIns="91440" rIns="0" bIns="91440" anchor="ctr"/>
          <a:lstStyle/>
          <a:p>
            <a:pPr algn="ctr" eaLnBrk="0" hangingPunct="0">
              <a:lnSpc>
                <a:spcPct val="90000"/>
              </a:lnSpc>
            </a:pPr>
            <a:r>
              <a:rPr lang="en-US" sz="1400" b="1" dirty="0">
                <a:latin typeface="+mj-lt"/>
                <a:cs typeface="Arial" pitchFamily="34" charset="0"/>
              </a:rPr>
              <a:t>Observe</a:t>
            </a:r>
          </a:p>
        </p:txBody>
      </p:sp>
      <p:sp>
        <p:nvSpPr>
          <p:cNvPr id="48" name="BoxHeader"/>
          <p:cNvSpPr>
            <a:spLocks noChangeArrowheads="1"/>
          </p:cNvSpPr>
          <p:nvPr/>
        </p:nvSpPr>
        <p:spPr bwMode="gray">
          <a:xfrm>
            <a:off x="2786887" y="5062599"/>
            <a:ext cx="1244971" cy="726478"/>
          </a:xfrm>
          <a:prstGeom prst="homePlate">
            <a:avLst>
              <a:gd name="adj" fmla="val 15219"/>
            </a:avLst>
          </a:prstGeom>
          <a:solidFill>
            <a:srgbClr val="D2E0E6"/>
          </a:solidFill>
          <a:ln w="19050" algn="ctr">
            <a:solidFill>
              <a:schemeClr val="bg1"/>
            </a:solidFill>
            <a:miter lim="800000"/>
            <a:headEnd/>
            <a:tailEnd/>
          </a:ln>
        </p:spPr>
        <p:txBody>
          <a:bodyPr lIns="0" tIns="91440" rIns="0" bIns="91440" anchor="ctr"/>
          <a:lstStyle/>
          <a:p>
            <a:pPr algn="ctr" eaLnBrk="0" hangingPunct="0">
              <a:lnSpc>
                <a:spcPct val="90000"/>
              </a:lnSpc>
            </a:pPr>
            <a:r>
              <a:rPr lang="en-US" sz="1400" b="1" dirty="0">
                <a:latin typeface="+mj-lt"/>
                <a:cs typeface="Arial" pitchFamily="34" charset="0"/>
              </a:rPr>
              <a:t>Communicate</a:t>
            </a:r>
          </a:p>
        </p:txBody>
      </p:sp>
      <p:sp>
        <p:nvSpPr>
          <p:cNvPr id="92" name="Oval 91"/>
          <p:cNvSpPr/>
          <p:nvPr/>
        </p:nvSpPr>
        <p:spPr>
          <a:xfrm>
            <a:off x="1909514" y="3742879"/>
            <a:ext cx="573086" cy="572400"/>
          </a:xfrm>
          <a:prstGeom prst="ellipse">
            <a:avLst/>
          </a:prstGeom>
          <a:solidFill>
            <a:srgbClr val="DC6E00"/>
          </a:solidFill>
          <a:ln w="1143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400" b="1" dirty="0">
                <a:solidFill>
                  <a:srgbClr val="FFFFFF"/>
                </a:solidFill>
                <a:cs typeface="Arial" pitchFamily="34" charset="0"/>
              </a:rPr>
              <a:t>OR</a:t>
            </a:r>
          </a:p>
        </p:txBody>
      </p:sp>
      <p:sp>
        <p:nvSpPr>
          <p:cNvPr id="45" name="BoxHeader"/>
          <p:cNvSpPr>
            <a:spLocks noChangeArrowheads="1"/>
          </p:cNvSpPr>
          <p:nvPr/>
        </p:nvSpPr>
        <p:spPr bwMode="gray">
          <a:xfrm>
            <a:off x="2786887" y="2261462"/>
            <a:ext cx="1244971" cy="734099"/>
          </a:xfrm>
          <a:prstGeom prst="homePlate">
            <a:avLst>
              <a:gd name="adj" fmla="val 17348"/>
            </a:avLst>
          </a:prstGeom>
          <a:solidFill>
            <a:schemeClr val="accent2"/>
          </a:solidFill>
          <a:ln w="19050" algn="ctr">
            <a:solidFill>
              <a:schemeClr val="bg1"/>
            </a:solidFill>
            <a:miter lim="800000"/>
            <a:headEnd/>
            <a:tailEnd/>
          </a:ln>
        </p:spPr>
        <p:txBody>
          <a:bodyPr lIns="0" tIns="91440" rIns="0" bIns="91440" anchor="ctr"/>
          <a:lstStyle/>
          <a:p>
            <a:pPr algn="ctr" eaLnBrk="0" hangingPunct="0">
              <a:lnSpc>
                <a:spcPct val="90000"/>
              </a:lnSpc>
            </a:pPr>
            <a:r>
              <a:rPr lang="en-US" sz="1400" b="1" dirty="0">
                <a:latin typeface="+mj-lt"/>
                <a:cs typeface="Arial" pitchFamily="34" charset="0"/>
              </a:rPr>
              <a:t>Reason</a:t>
            </a:r>
          </a:p>
        </p:txBody>
      </p:sp>
      <p:cxnSp>
        <p:nvCxnSpPr>
          <p:cNvPr id="98" name="Straight Connector 97"/>
          <p:cNvCxnSpPr/>
          <p:nvPr/>
        </p:nvCxnSpPr>
        <p:spPr>
          <a:xfrm>
            <a:off x="2569465" y="4029079"/>
            <a:ext cx="8023811" cy="0"/>
          </a:xfrm>
          <a:prstGeom prst="line">
            <a:avLst/>
          </a:prstGeom>
          <a:ln w="127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7390190" y="2404613"/>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Self Learning</a:t>
            </a:r>
          </a:p>
        </p:txBody>
      </p:sp>
      <p:sp>
        <p:nvSpPr>
          <p:cNvPr id="100" name="Oval 99"/>
          <p:cNvSpPr/>
          <p:nvPr/>
        </p:nvSpPr>
        <p:spPr>
          <a:xfrm>
            <a:off x="7438141" y="2480813"/>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120" name="Freeform 14"/>
          <p:cNvSpPr>
            <a:spLocks/>
          </p:cNvSpPr>
          <p:nvPr/>
        </p:nvSpPr>
        <p:spPr bwMode="auto">
          <a:xfrm>
            <a:off x="7469648" y="2530392"/>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Rounded Rectangle 77"/>
          <p:cNvSpPr/>
          <p:nvPr/>
        </p:nvSpPr>
        <p:spPr>
          <a:xfrm>
            <a:off x="5765845" y="2404613"/>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Self Learning</a:t>
            </a:r>
          </a:p>
        </p:txBody>
      </p:sp>
      <p:sp>
        <p:nvSpPr>
          <p:cNvPr id="82" name="Oval 81"/>
          <p:cNvSpPr/>
          <p:nvPr/>
        </p:nvSpPr>
        <p:spPr>
          <a:xfrm>
            <a:off x="5813796" y="2480813"/>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69" name="Freeform 14"/>
          <p:cNvSpPr>
            <a:spLocks/>
          </p:cNvSpPr>
          <p:nvPr/>
        </p:nvSpPr>
        <p:spPr bwMode="auto">
          <a:xfrm>
            <a:off x="5853241" y="2530392"/>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ounded Rectangle 63"/>
          <p:cNvSpPr/>
          <p:nvPr/>
        </p:nvSpPr>
        <p:spPr>
          <a:xfrm>
            <a:off x="4106402" y="2404613"/>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Probabilistic</a:t>
            </a:r>
          </a:p>
        </p:txBody>
      </p:sp>
      <p:sp>
        <p:nvSpPr>
          <p:cNvPr id="65" name="Oval 64"/>
          <p:cNvSpPr/>
          <p:nvPr/>
        </p:nvSpPr>
        <p:spPr>
          <a:xfrm>
            <a:off x="4154353" y="2480813"/>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GB" sz="1400" b="1" dirty="0">
                <a:solidFill>
                  <a:srgbClr val="C41300"/>
                </a:solidFill>
                <a:latin typeface="Arial" pitchFamily="34" charset="0"/>
                <a:cs typeface="Arial" pitchFamily="34" charset="0"/>
              </a:rPr>
              <a:t>X</a:t>
            </a:r>
          </a:p>
        </p:txBody>
      </p:sp>
      <p:sp>
        <p:nvSpPr>
          <p:cNvPr id="110" name="Rounded Rectangle 109"/>
          <p:cNvSpPr/>
          <p:nvPr/>
        </p:nvSpPr>
        <p:spPr>
          <a:xfrm>
            <a:off x="9025041" y="2404613"/>
            <a:ext cx="1547163"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Static</a:t>
            </a:r>
          </a:p>
        </p:txBody>
      </p:sp>
      <p:sp>
        <p:nvSpPr>
          <p:cNvPr id="111" name="Oval 110"/>
          <p:cNvSpPr/>
          <p:nvPr/>
        </p:nvSpPr>
        <p:spPr>
          <a:xfrm>
            <a:off x="9072992" y="2480813"/>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GB" sz="1400" b="1" dirty="0">
                <a:solidFill>
                  <a:srgbClr val="C41300"/>
                </a:solidFill>
                <a:latin typeface="Arial" pitchFamily="34" charset="0"/>
                <a:cs typeface="Arial" pitchFamily="34" charset="0"/>
              </a:rPr>
              <a:t>X</a:t>
            </a:r>
          </a:p>
        </p:txBody>
      </p:sp>
      <p:sp>
        <p:nvSpPr>
          <p:cNvPr id="107" name="Rounded Rectangle 106"/>
          <p:cNvSpPr/>
          <p:nvPr/>
        </p:nvSpPr>
        <p:spPr>
          <a:xfrm>
            <a:off x="7390190" y="5232403"/>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Mechanical</a:t>
            </a:r>
          </a:p>
        </p:txBody>
      </p:sp>
      <p:sp>
        <p:nvSpPr>
          <p:cNvPr id="108" name="Oval 107"/>
          <p:cNvSpPr/>
          <p:nvPr/>
        </p:nvSpPr>
        <p:spPr>
          <a:xfrm>
            <a:off x="7438141" y="5308603"/>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GB" sz="1400" b="1" dirty="0">
                <a:solidFill>
                  <a:srgbClr val="C41300"/>
                </a:solidFill>
                <a:latin typeface="Arial" pitchFamily="34" charset="0"/>
                <a:cs typeface="Arial" pitchFamily="34" charset="0"/>
              </a:rPr>
              <a:t>X</a:t>
            </a:r>
          </a:p>
        </p:txBody>
      </p:sp>
      <p:sp>
        <p:nvSpPr>
          <p:cNvPr id="87" name="Rounded Rectangle 86"/>
          <p:cNvSpPr/>
          <p:nvPr/>
        </p:nvSpPr>
        <p:spPr>
          <a:xfrm>
            <a:off x="5765845" y="5232403"/>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Naturally</a:t>
            </a:r>
          </a:p>
        </p:txBody>
      </p:sp>
      <p:sp>
        <p:nvSpPr>
          <p:cNvPr id="88" name="Oval 87"/>
          <p:cNvSpPr/>
          <p:nvPr/>
        </p:nvSpPr>
        <p:spPr>
          <a:xfrm>
            <a:off x="5813796" y="5308603"/>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146" name="Freeform 14"/>
          <p:cNvSpPr>
            <a:spLocks/>
          </p:cNvSpPr>
          <p:nvPr/>
        </p:nvSpPr>
        <p:spPr bwMode="auto">
          <a:xfrm>
            <a:off x="5853241" y="5358182"/>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Rounded Rectangle 74"/>
          <p:cNvSpPr/>
          <p:nvPr/>
        </p:nvSpPr>
        <p:spPr>
          <a:xfrm>
            <a:off x="4106402" y="5232403"/>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Naturally</a:t>
            </a:r>
          </a:p>
        </p:txBody>
      </p:sp>
      <p:sp>
        <p:nvSpPr>
          <p:cNvPr id="76" name="Oval 75"/>
          <p:cNvSpPr/>
          <p:nvPr/>
        </p:nvSpPr>
        <p:spPr>
          <a:xfrm>
            <a:off x="4154353" y="5308603"/>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149" name="Freeform 14"/>
          <p:cNvSpPr>
            <a:spLocks/>
          </p:cNvSpPr>
          <p:nvPr/>
        </p:nvSpPr>
        <p:spPr bwMode="auto">
          <a:xfrm>
            <a:off x="4193798" y="5358182"/>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Rounded Rectangle 117"/>
          <p:cNvSpPr/>
          <p:nvPr/>
        </p:nvSpPr>
        <p:spPr>
          <a:xfrm>
            <a:off x="9025041" y="5232403"/>
            <a:ext cx="1547163"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Transactional</a:t>
            </a:r>
          </a:p>
        </p:txBody>
      </p:sp>
      <p:sp>
        <p:nvSpPr>
          <p:cNvPr id="119" name="Oval 118"/>
          <p:cNvSpPr/>
          <p:nvPr/>
        </p:nvSpPr>
        <p:spPr>
          <a:xfrm>
            <a:off x="9072992" y="5308603"/>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GB" sz="1400" b="1" dirty="0">
                <a:solidFill>
                  <a:srgbClr val="C41300"/>
                </a:solidFill>
                <a:latin typeface="Arial" pitchFamily="34" charset="0"/>
                <a:cs typeface="Arial" pitchFamily="34" charset="0"/>
              </a:rPr>
              <a:t>X</a:t>
            </a:r>
          </a:p>
        </p:txBody>
      </p:sp>
      <p:sp>
        <p:nvSpPr>
          <p:cNvPr id="103" name="Rounded Rectangle 102"/>
          <p:cNvSpPr/>
          <p:nvPr/>
        </p:nvSpPr>
        <p:spPr>
          <a:xfrm>
            <a:off x="7390190" y="3306697"/>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Information / </a:t>
            </a:r>
            <a:br>
              <a:rPr lang="en-US" sz="1200" dirty="0">
                <a:solidFill>
                  <a:srgbClr val="000000"/>
                </a:solidFill>
                <a:latin typeface="Arial" pitchFamily="34" charset="0"/>
                <a:cs typeface="Arial" pitchFamily="34" charset="0"/>
              </a:rPr>
            </a:br>
            <a:r>
              <a:rPr lang="en-US" sz="1200" dirty="0">
                <a:solidFill>
                  <a:srgbClr val="000000"/>
                </a:solidFill>
                <a:latin typeface="Arial" pitchFamily="34" charset="0"/>
                <a:cs typeface="Arial" pitchFamily="34" charset="0"/>
              </a:rPr>
              <a:t>Knowledge</a:t>
            </a:r>
          </a:p>
        </p:txBody>
      </p:sp>
      <p:sp>
        <p:nvSpPr>
          <p:cNvPr id="104" name="Oval 103"/>
          <p:cNvSpPr/>
          <p:nvPr/>
        </p:nvSpPr>
        <p:spPr>
          <a:xfrm>
            <a:off x="7438141" y="3382897"/>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122" name="Freeform 14"/>
          <p:cNvSpPr>
            <a:spLocks/>
          </p:cNvSpPr>
          <p:nvPr/>
        </p:nvSpPr>
        <p:spPr bwMode="auto">
          <a:xfrm>
            <a:off x="7469648" y="3432476"/>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Rounded Rectangle 82"/>
          <p:cNvSpPr/>
          <p:nvPr/>
        </p:nvSpPr>
        <p:spPr>
          <a:xfrm>
            <a:off x="5765845" y="3306697"/>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Knowledge</a:t>
            </a:r>
          </a:p>
        </p:txBody>
      </p:sp>
      <p:sp>
        <p:nvSpPr>
          <p:cNvPr id="84" name="Oval 83"/>
          <p:cNvSpPr/>
          <p:nvPr/>
        </p:nvSpPr>
        <p:spPr>
          <a:xfrm>
            <a:off x="5813796" y="3382897"/>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121" name="Freeform 14"/>
          <p:cNvSpPr>
            <a:spLocks/>
          </p:cNvSpPr>
          <p:nvPr/>
        </p:nvSpPr>
        <p:spPr bwMode="auto">
          <a:xfrm>
            <a:off x="5853241" y="3432476"/>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Rounded Rectangle 69"/>
          <p:cNvSpPr/>
          <p:nvPr/>
        </p:nvSpPr>
        <p:spPr>
          <a:xfrm>
            <a:off x="4106402" y="3306697"/>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Information</a:t>
            </a:r>
          </a:p>
        </p:txBody>
      </p:sp>
      <p:sp>
        <p:nvSpPr>
          <p:cNvPr id="71" name="Oval 70"/>
          <p:cNvSpPr/>
          <p:nvPr/>
        </p:nvSpPr>
        <p:spPr>
          <a:xfrm>
            <a:off x="4154353" y="3382897"/>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147" name="Freeform 14"/>
          <p:cNvSpPr>
            <a:spLocks/>
          </p:cNvSpPr>
          <p:nvPr/>
        </p:nvSpPr>
        <p:spPr bwMode="auto">
          <a:xfrm>
            <a:off x="4193798" y="3432476"/>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Rounded Rectangle 111"/>
          <p:cNvSpPr/>
          <p:nvPr/>
        </p:nvSpPr>
        <p:spPr>
          <a:xfrm>
            <a:off x="9025041" y="3306697"/>
            <a:ext cx="1547163"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Unstructured</a:t>
            </a:r>
            <a:br>
              <a:rPr lang="en-US" sz="1200" dirty="0">
                <a:solidFill>
                  <a:srgbClr val="000000"/>
                </a:solidFill>
                <a:latin typeface="Arial" pitchFamily="34" charset="0"/>
                <a:cs typeface="Arial" pitchFamily="34" charset="0"/>
              </a:rPr>
            </a:br>
            <a:r>
              <a:rPr lang="en-US" sz="1200" dirty="0">
                <a:solidFill>
                  <a:srgbClr val="000000"/>
                </a:solidFill>
                <a:latin typeface="Arial" pitchFamily="34" charset="0"/>
                <a:cs typeface="Arial" pitchFamily="34" charset="0"/>
              </a:rPr>
              <a:t>data</a:t>
            </a:r>
          </a:p>
        </p:txBody>
      </p:sp>
      <p:sp>
        <p:nvSpPr>
          <p:cNvPr id="115" name="Oval 114"/>
          <p:cNvSpPr/>
          <p:nvPr/>
        </p:nvSpPr>
        <p:spPr>
          <a:xfrm>
            <a:off x="9072992" y="3382897"/>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150" name="Freeform 14"/>
          <p:cNvSpPr>
            <a:spLocks/>
          </p:cNvSpPr>
          <p:nvPr/>
        </p:nvSpPr>
        <p:spPr bwMode="auto">
          <a:xfrm>
            <a:off x="9104499" y="3432476"/>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ounded Rectangle 104"/>
          <p:cNvSpPr/>
          <p:nvPr/>
        </p:nvSpPr>
        <p:spPr>
          <a:xfrm>
            <a:off x="7390190" y="4293682"/>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Context Aware</a:t>
            </a:r>
          </a:p>
        </p:txBody>
      </p:sp>
      <p:sp>
        <p:nvSpPr>
          <p:cNvPr id="106" name="Oval 105"/>
          <p:cNvSpPr/>
          <p:nvPr/>
        </p:nvSpPr>
        <p:spPr>
          <a:xfrm>
            <a:off x="7438141" y="4369882"/>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145" name="Freeform 14"/>
          <p:cNvSpPr>
            <a:spLocks/>
          </p:cNvSpPr>
          <p:nvPr/>
        </p:nvSpPr>
        <p:spPr bwMode="auto">
          <a:xfrm>
            <a:off x="7469648" y="4419461"/>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Rounded Rectangle 84"/>
          <p:cNvSpPr/>
          <p:nvPr/>
        </p:nvSpPr>
        <p:spPr>
          <a:xfrm>
            <a:off x="5765845" y="4293682"/>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Context Aware</a:t>
            </a:r>
          </a:p>
        </p:txBody>
      </p:sp>
      <p:sp>
        <p:nvSpPr>
          <p:cNvPr id="86" name="Oval 85"/>
          <p:cNvSpPr/>
          <p:nvPr/>
        </p:nvSpPr>
        <p:spPr>
          <a:xfrm>
            <a:off x="5813796" y="4369882"/>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144" name="Freeform 14"/>
          <p:cNvSpPr>
            <a:spLocks/>
          </p:cNvSpPr>
          <p:nvPr/>
        </p:nvSpPr>
        <p:spPr bwMode="auto">
          <a:xfrm>
            <a:off x="5853241" y="4419461"/>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Rounded Rectangle 71"/>
          <p:cNvSpPr/>
          <p:nvPr/>
        </p:nvSpPr>
        <p:spPr>
          <a:xfrm>
            <a:off x="4106402" y="4293682"/>
            <a:ext cx="1493576"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Context Aware</a:t>
            </a:r>
          </a:p>
        </p:txBody>
      </p:sp>
      <p:sp>
        <p:nvSpPr>
          <p:cNvPr id="74" name="Oval 73"/>
          <p:cNvSpPr/>
          <p:nvPr/>
        </p:nvSpPr>
        <p:spPr>
          <a:xfrm>
            <a:off x="4154353" y="4369882"/>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148" name="Freeform 14"/>
          <p:cNvSpPr>
            <a:spLocks/>
          </p:cNvSpPr>
          <p:nvPr/>
        </p:nvSpPr>
        <p:spPr bwMode="auto">
          <a:xfrm>
            <a:off x="4193798" y="4419461"/>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Rounded Rectangle 115"/>
          <p:cNvSpPr/>
          <p:nvPr/>
        </p:nvSpPr>
        <p:spPr>
          <a:xfrm>
            <a:off x="9025041" y="4293682"/>
            <a:ext cx="1547163" cy="395822"/>
          </a:xfrm>
          <a:prstGeom prst="roundRect">
            <a:avLst>
              <a:gd name="adj" fmla="val 50000"/>
            </a:avLst>
          </a:pr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90000" bIns="90000" rtlCol="0" anchor="ctr" anchorCtr="0"/>
          <a:lstStyle/>
          <a:p>
            <a:pPr fontAlgn="base">
              <a:spcBef>
                <a:spcPct val="0"/>
              </a:spcBef>
              <a:spcAft>
                <a:spcPct val="0"/>
              </a:spcAft>
              <a:buClr>
                <a:srgbClr val="C41300"/>
              </a:buClr>
              <a:buSzPct val="140000"/>
            </a:pPr>
            <a:r>
              <a:rPr lang="en-US" sz="1200" dirty="0">
                <a:solidFill>
                  <a:srgbClr val="000000"/>
                </a:solidFill>
                <a:latin typeface="Arial" pitchFamily="34" charset="0"/>
                <a:cs typeface="Arial" pitchFamily="34" charset="0"/>
              </a:rPr>
              <a:t>Context Aware</a:t>
            </a:r>
          </a:p>
        </p:txBody>
      </p:sp>
      <p:sp>
        <p:nvSpPr>
          <p:cNvPr id="117" name="Oval 116"/>
          <p:cNvSpPr/>
          <p:nvPr/>
        </p:nvSpPr>
        <p:spPr>
          <a:xfrm>
            <a:off x="9072992" y="4369882"/>
            <a:ext cx="252192" cy="252000"/>
          </a:xfrm>
          <a:prstGeom prst="ellipse">
            <a:avLst/>
          </a:prstGeom>
          <a:solidFill>
            <a:schemeClr val="bg1"/>
          </a:solidFill>
          <a:ln w="9525" cap="flat" cmpd="sng" algn="ctr">
            <a:noFill/>
            <a:prstDash val="solid"/>
          </a:ln>
          <a:effectLst>
            <a:outerShdw blurRad="25400" sx="102000" sy="102000" algn="ctr" rotWithShape="0">
              <a:prstClr val="black">
                <a:alpha val="40000"/>
              </a:prstClr>
            </a:outerShdw>
          </a:effectLst>
          <a:extLst>
            <a:ext uri="{91240B29-F687-4f45-9708-019B960494DF}">
              <a14:hiddenLine xmlns=""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600" b="1" dirty="0">
              <a:solidFill>
                <a:srgbClr val="C41300"/>
              </a:solidFill>
              <a:latin typeface="Arial" pitchFamily="34" charset="0"/>
              <a:cs typeface="Arial" pitchFamily="34" charset="0"/>
            </a:endParaRPr>
          </a:p>
        </p:txBody>
      </p:sp>
      <p:sp>
        <p:nvSpPr>
          <p:cNvPr id="151" name="Freeform 14"/>
          <p:cNvSpPr>
            <a:spLocks/>
          </p:cNvSpPr>
          <p:nvPr/>
        </p:nvSpPr>
        <p:spPr bwMode="auto">
          <a:xfrm>
            <a:off x="9104499" y="4419461"/>
            <a:ext cx="178022" cy="154582"/>
          </a:xfrm>
          <a:custGeom>
            <a:avLst/>
            <a:gdLst>
              <a:gd name="T0" fmla="*/ 4547 w 5320"/>
              <a:gd name="T1" fmla="*/ 0 h 4146"/>
              <a:gd name="T2" fmla="*/ 4547 w 5320"/>
              <a:gd name="T3" fmla="*/ 0 h 4146"/>
              <a:gd name="T4" fmla="*/ 4580 w 5320"/>
              <a:gd name="T5" fmla="*/ 3 h 4146"/>
              <a:gd name="T6" fmla="*/ 4614 w 5320"/>
              <a:gd name="T7" fmla="*/ 13 h 4146"/>
              <a:gd name="T8" fmla="*/ 4645 w 5320"/>
              <a:gd name="T9" fmla="*/ 29 h 4146"/>
              <a:gd name="T10" fmla="*/ 4674 w 5320"/>
              <a:gd name="T11" fmla="*/ 53 h 4146"/>
              <a:gd name="T12" fmla="*/ 5267 w 5320"/>
              <a:gd name="T13" fmla="*/ 646 h 4146"/>
              <a:gd name="T14" fmla="*/ 5289 w 5320"/>
              <a:gd name="T15" fmla="*/ 674 h 4146"/>
              <a:gd name="T16" fmla="*/ 5305 w 5320"/>
              <a:gd name="T17" fmla="*/ 704 h 4146"/>
              <a:gd name="T18" fmla="*/ 5317 w 5320"/>
              <a:gd name="T19" fmla="*/ 738 h 4146"/>
              <a:gd name="T20" fmla="*/ 5320 w 5320"/>
              <a:gd name="T21" fmla="*/ 772 h 4146"/>
              <a:gd name="T22" fmla="*/ 5317 w 5320"/>
              <a:gd name="T23" fmla="*/ 808 h 4146"/>
              <a:gd name="T24" fmla="*/ 5305 w 5320"/>
              <a:gd name="T25" fmla="*/ 842 h 4146"/>
              <a:gd name="T26" fmla="*/ 5289 w 5320"/>
              <a:gd name="T27" fmla="*/ 873 h 4146"/>
              <a:gd name="T28" fmla="*/ 5267 w 5320"/>
              <a:gd name="T29" fmla="*/ 900 h 4146"/>
              <a:gd name="T30" fmla="*/ 2078 w 5320"/>
              <a:gd name="T31" fmla="*/ 4094 h 4146"/>
              <a:gd name="T32" fmla="*/ 2049 w 5320"/>
              <a:gd name="T33" fmla="*/ 4117 h 4146"/>
              <a:gd name="T34" fmla="*/ 2018 w 5320"/>
              <a:gd name="T35" fmla="*/ 4133 h 4146"/>
              <a:gd name="T36" fmla="*/ 1984 w 5320"/>
              <a:gd name="T37" fmla="*/ 4143 h 4146"/>
              <a:gd name="T38" fmla="*/ 1950 w 5320"/>
              <a:gd name="T39" fmla="*/ 4146 h 4146"/>
              <a:gd name="T40" fmla="*/ 1916 w 5320"/>
              <a:gd name="T41" fmla="*/ 4143 h 4146"/>
              <a:gd name="T42" fmla="*/ 1883 w 5320"/>
              <a:gd name="T43" fmla="*/ 4133 h 4146"/>
              <a:gd name="T44" fmla="*/ 1852 w 5320"/>
              <a:gd name="T45" fmla="*/ 4117 h 4146"/>
              <a:gd name="T46" fmla="*/ 1823 w 5320"/>
              <a:gd name="T47" fmla="*/ 4094 h 4146"/>
              <a:gd name="T48" fmla="*/ 53 w 5320"/>
              <a:gd name="T49" fmla="*/ 2321 h 4146"/>
              <a:gd name="T50" fmla="*/ 29 w 5320"/>
              <a:gd name="T51" fmla="*/ 2293 h 4146"/>
              <a:gd name="T52" fmla="*/ 13 w 5320"/>
              <a:gd name="T53" fmla="*/ 2261 h 4146"/>
              <a:gd name="T54" fmla="*/ 3 w 5320"/>
              <a:gd name="T55" fmla="*/ 2229 h 4146"/>
              <a:gd name="T56" fmla="*/ 0 w 5320"/>
              <a:gd name="T57" fmla="*/ 2195 h 4146"/>
              <a:gd name="T58" fmla="*/ 0 w 5320"/>
              <a:gd name="T59" fmla="*/ 2193 h 4146"/>
              <a:gd name="T60" fmla="*/ 3 w 5320"/>
              <a:gd name="T61" fmla="*/ 2159 h 4146"/>
              <a:gd name="T62" fmla="*/ 13 w 5320"/>
              <a:gd name="T63" fmla="*/ 2127 h 4146"/>
              <a:gd name="T64" fmla="*/ 29 w 5320"/>
              <a:gd name="T65" fmla="*/ 2095 h 4146"/>
              <a:gd name="T66" fmla="*/ 53 w 5320"/>
              <a:gd name="T67" fmla="*/ 2067 h 4146"/>
              <a:gd name="T68" fmla="*/ 646 w 5320"/>
              <a:gd name="T69" fmla="*/ 1474 h 4146"/>
              <a:gd name="T70" fmla="*/ 673 w 5320"/>
              <a:gd name="T71" fmla="*/ 1450 h 4146"/>
              <a:gd name="T72" fmla="*/ 706 w 5320"/>
              <a:gd name="T73" fmla="*/ 1433 h 4146"/>
              <a:gd name="T74" fmla="*/ 738 w 5320"/>
              <a:gd name="T75" fmla="*/ 1424 h 4146"/>
              <a:gd name="T76" fmla="*/ 773 w 5320"/>
              <a:gd name="T77" fmla="*/ 1420 h 4146"/>
              <a:gd name="T78" fmla="*/ 807 w 5320"/>
              <a:gd name="T79" fmla="*/ 1424 h 4146"/>
              <a:gd name="T80" fmla="*/ 840 w 5320"/>
              <a:gd name="T81" fmla="*/ 1433 h 4146"/>
              <a:gd name="T82" fmla="*/ 872 w 5320"/>
              <a:gd name="T83" fmla="*/ 1450 h 4146"/>
              <a:gd name="T84" fmla="*/ 899 w 5320"/>
              <a:gd name="T85" fmla="*/ 1474 h 4146"/>
              <a:gd name="T86" fmla="*/ 1950 w 5320"/>
              <a:gd name="T87" fmla="*/ 2525 h 4146"/>
              <a:gd name="T88" fmla="*/ 4419 w 5320"/>
              <a:gd name="T89" fmla="*/ 53 h 4146"/>
              <a:gd name="T90" fmla="*/ 4448 w 5320"/>
              <a:gd name="T91" fmla="*/ 29 h 4146"/>
              <a:gd name="T92" fmla="*/ 4479 w 5320"/>
              <a:gd name="T93" fmla="*/ 13 h 4146"/>
              <a:gd name="T94" fmla="*/ 4513 w 5320"/>
              <a:gd name="T95" fmla="*/ 3 h 4146"/>
              <a:gd name="T96" fmla="*/ 4547 w 5320"/>
              <a:gd name="T97" fmla="*/ 0 h 4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20" h="4146">
                <a:moveTo>
                  <a:pt x="4547" y="0"/>
                </a:moveTo>
                <a:lnTo>
                  <a:pt x="4547" y="0"/>
                </a:lnTo>
                <a:lnTo>
                  <a:pt x="4580" y="3"/>
                </a:lnTo>
                <a:lnTo>
                  <a:pt x="4614" y="13"/>
                </a:lnTo>
                <a:lnTo>
                  <a:pt x="4645" y="29"/>
                </a:lnTo>
                <a:lnTo>
                  <a:pt x="4674" y="53"/>
                </a:lnTo>
                <a:lnTo>
                  <a:pt x="5267" y="646"/>
                </a:lnTo>
                <a:lnTo>
                  <a:pt x="5289" y="674"/>
                </a:lnTo>
                <a:lnTo>
                  <a:pt x="5305" y="704"/>
                </a:lnTo>
                <a:lnTo>
                  <a:pt x="5317" y="738"/>
                </a:lnTo>
                <a:lnTo>
                  <a:pt x="5320" y="772"/>
                </a:lnTo>
                <a:lnTo>
                  <a:pt x="5317" y="808"/>
                </a:lnTo>
                <a:lnTo>
                  <a:pt x="5305" y="842"/>
                </a:lnTo>
                <a:lnTo>
                  <a:pt x="5289" y="873"/>
                </a:lnTo>
                <a:lnTo>
                  <a:pt x="5267" y="900"/>
                </a:lnTo>
                <a:lnTo>
                  <a:pt x="2078" y="4094"/>
                </a:lnTo>
                <a:lnTo>
                  <a:pt x="2049" y="4117"/>
                </a:lnTo>
                <a:lnTo>
                  <a:pt x="2018" y="4133"/>
                </a:lnTo>
                <a:lnTo>
                  <a:pt x="1984" y="4143"/>
                </a:lnTo>
                <a:lnTo>
                  <a:pt x="1950" y="4146"/>
                </a:lnTo>
                <a:lnTo>
                  <a:pt x="1916" y="4143"/>
                </a:lnTo>
                <a:lnTo>
                  <a:pt x="1883" y="4133"/>
                </a:lnTo>
                <a:lnTo>
                  <a:pt x="1852" y="4117"/>
                </a:lnTo>
                <a:lnTo>
                  <a:pt x="1823" y="4094"/>
                </a:lnTo>
                <a:lnTo>
                  <a:pt x="53" y="2321"/>
                </a:lnTo>
                <a:lnTo>
                  <a:pt x="29" y="2293"/>
                </a:lnTo>
                <a:lnTo>
                  <a:pt x="13" y="2261"/>
                </a:lnTo>
                <a:lnTo>
                  <a:pt x="3" y="2229"/>
                </a:lnTo>
                <a:lnTo>
                  <a:pt x="0" y="2195"/>
                </a:lnTo>
                <a:lnTo>
                  <a:pt x="0" y="2193"/>
                </a:lnTo>
                <a:lnTo>
                  <a:pt x="3" y="2159"/>
                </a:lnTo>
                <a:lnTo>
                  <a:pt x="13" y="2127"/>
                </a:lnTo>
                <a:lnTo>
                  <a:pt x="29" y="2095"/>
                </a:lnTo>
                <a:lnTo>
                  <a:pt x="53" y="2067"/>
                </a:lnTo>
                <a:lnTo>
                  <a:pt x="646" y="1474"/>
                </a:lnTo>
                <a:lnTo>
                  <a:pt x="673" y="1450"/>
                </a:lnTo>
                <a:lnTo>
                  <a:pt x="706" y="1433"/>
                </a:lnTo>
                <a:lnTo>
                  <a:pt x="738" y="1424"/>
                </a:lnTo>
                <a:lnTo>
                  <a:pt x="773" y="1420"/>
                </a:lnTo>
                <a:lnTo>
                  <a:pt x="807" y="1424"/>
                </a:lnTo>
                <a:lnTo>
                  <a:pt x="840" y="1433"/>
                </a:lnTo>
                <a:lnTo>
                  <a:pt x="872" y="1450"/>
                </a:lnTo>
                <a:lnTo>
                  <a:pt x="899" y="1474"/>
                </a:lnTo>
                <a:lnTo>
                  <a:pt x="1950" y="2525"/>
                </a:lnTo>
                <a:lnTo>
                  <a:pt x="4419" y="53"/>
                </a:lnTo>
                <a:lnTo>
                  <a:pt x="4448" y="29"/>
                </a:lnTo>
                <a:lnTo>
                  <a:pt x="4479" y="13"/>
                </a:lnTo>
                <a:lnTo>
                  <a:pt x="4513" y="3"/>
                </a:lnTo>
                <a:lnTo>
                  <a:pt x="4547" y="0"/>
                </a:lnTo>
                <a:close/>
              </a:path>
            </a:pathLst>
          </a:custGeom>
          <a:solidFill>
            <a:srgbClr val="06C245"/>
          </a:solidFill>
          <a:ln w="0">
            <a:noFill/>
            <a:prstDash val="solid"/>
            <a:round/>
            <a:headEnd/>
            <a:tailEnd/>
          </a:ln>
          <a:extLst>
            <a:ext uri="{91240B29-F687-4f45-9708-019B960494DF}">
              <a14:hiddenLine xmlns=""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pic>
        <p:nvPicPr>
          <p:cNvPr id="73" name="Picture 7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695" y="6259183"/>
            <a:ext cx="12283915" cy="590480"/>
          </a:xfrm>
          <a:prstGeom prst="rect">
            <a:avLst/>
          </a:prstGeom>
        </p:spPr>
      </p:pic>
    </p:spTree>
    <p:extLst>
      <p:ext uri="{BB962C8B-B14F-4D97-AF65-F5344CB8AC3E}">
        <p14:creationId xmlns:p14="http://schemas.microsoft.com/office/powerpoint/2010/main" val="26121798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4" name="Rectangle 2"/>
          <p:cNvSpPr>
            <a:spLocks noGrp="1" noChangeArrowheads="1"/>
          </p:cNvSpPr>
          <p:nvPr>
            <p:ph type="title"/>
          </p:nvPr>
        </p:nvSpPr>
        <p:spPr>
          <a:xfrm>
            <a:off x="838200" y="365125"/>
            <a:ext cx="10515600" cy="548789"/>
          </a:xfrm>
          <a:noFill/>
          <a:ln/>
          <a:extLst>
            <a:ext uri="{909E8E84-426E-40dd-AFC4-6F175D3DCCD1}">
              <a14:hiddenFill xmlns="" xmlns:a14="http://schemas.microsoft.com/office/drawing/2010/main">
                <a:solidFill>
                  <a:srgbClr val="FFFFFF"/>
                </a:solidFill>
              </a14:hiddenFill>
            </a:ext>
          </a:extLst>
        </p:spPr>
        <p:txBody>
          <a:bodyPr vert="horz" wrap="square" lIns="91440" tIns="46038" rIns="91440" bIns="46038" rtlCol="0" anchor="b">
            <a:normAutofit/>
          </a:bodyPr>
          <a:lstStyle/>
          <a:p>
            <a:pPr lvl="0"/>
            <a:r>
              <a:rPr lang="en-US" sz="2400" dirty="0" smtClean="0">
                <a:solidFill>
                  <a:srgbClr val="177B57"/>
                </a:solidFill>
                <a:latin typeface="Arial" panose="020B0604020202020204" pitchFamily="34" charset="0"/>
              </a:rPr>
              <a:t>What is machine learning?</a:t>
            </a:r>
            <a:endParaRPr lang="en-US" sz="2400" dirty="0">
              <a:solidFill>
                <a:srgbClr val="177B57"/>
              </a:solidFill>
              <a:latin typeface="Arial" panose="020B0604020202020204" pitchFamily="34" charset="0"/>
            </a:endParaRPr>
          </a:p>
        </p:txBody>
      </p:sp>
      <p:sp>
        <p:nvSpPr>
          <p:cNvPr id="3" name="Rectangle 2"/>
          <p:cNvSpPr/>
          <p:nvPr/>
        </p:nvSpPr>
        <p:spPr>
          <a:xfrm>
            <a:off x="1134533" y="1629035"/>
            <a:ext cx="10024534" cy="1200329"/>
          </a:xfrm>
          <a:prstGeom prst="rect">
            <a:avLst/>
          </a:prstGeom>
        </p:spPr>
        <p:txBody>
          <a:bodyPr wrap="square">
            <a:spAutoFit/>
          </a:bodyPr>
          <a:lstStyle/>
          <a:p>
            <a:r>
              <a:rPr lang="en-US" b="1" dirty="0">
                <a:solidFill>
                  <a:srgbClr val="222222"/>
                </a:solidFill>
                <a:latin typeface="arial" charset="0"/>
              </a:rPr>
              <a:t>Machine learning</a:t>
            </a:r>
            <a:r>
              <a:rPr lang="en-US" dirty="0">
                <a:solidFill>
                  <a:srgbClr val="222222"/>
                </a:solidFill>
                <a:latin typeface="arial" charset="0"/>
              </a:rPr>
              <a:t> is a type of artificial intelligence (AI) that provides computers with the ability to learn without being explicitly programmed. </a:t>
            </a:r>
            <a:r>
              <a:rPr lang="en-US" b="1" dirty="0">
                <a:solidFill>
                  <a:srgbClr val="222222"/>
                </a:solidFill>
                <a:latin typeface="arial" charset="0"/>
              </a:rPr>
              <a:t>Machine </a:t>
            </a:r>
            <a:r>
              <a:rPr lang="en-US" b="1" dirty="0">
                <a:solidFill>
                  <a:srgbClr val="FFFF00"/>
                </a:solidFill>
                <a:latin typeface="arial" charset="0"/>
              </a:rPr>
              <a:t>learning</a:t>
            </a:r>
            <a:r>
              <a:rPr lang="en-US" dirty="0">
                <a:solidFill>
                  <a:srgbClr val="222222"/>
                </a:solidFill>
                <a:latin typeface="arial" charset="0"/>
              </a:rPr>
              <a:t> focuses on the development of computer programs that can change when exposed to new data. The process of </a:t>
            </a:r>
            <a:r>
              <a:rPr lang="en-US" b="1" dirty="0">
                <a:solidFill>
                  <a:srgbClr val="222222"/>
                </a:solidFill>
                <a:latin typeface="arial" charset="0"/>
              </a:rPr>
              <a:t>machine learning</a:t>
            </a:r>
            <a:r>
              <a:rPr lang="en-US" dirty="0">
                <a:solidFill>
                  <a:srgbClr val="222222"/>
                </a:solidFill>
                <a:latin typeface="arial" charset="0"/>
              </a:rPr>
              <a:t> is similar to that of data mining.</a:t>
            </a:r>
            <a:endParaRPr lang="en-US" dirty="0"/>
          </a:p>
        </p:txBody>
      </p:sp>
      <p:sp>
        <p:nvSpPr>
          <p:cNvPr id="6" name="Rectangle 5"/>
          <p:cNvSpPr/>
          <p:nvPr/>
        </p:nvSpPr>
        <p:spPr>
          <a:xfrm>
            <a:off x="1879600" y="3140757"/>
            <a:ext cx="10024534" cy="923330"/>
          </a:xfrm>
          <a:prstGeom prst="rect">
            <a:avLst/>
          </a:prstGeom>
        </p:spPr>
        <p:txBody>
          <a:bodyPr wrap="square">
            <a:spAutoFit/>
          </a:bodyPr>
          <a:lstStyle/>
          <a:p>
            <a:r>
              <a:rPr lang="en-US" dirty="0" smtClean="0"/>
              <a:t>“A computer program is said to </a:t>
            </a:r>
            <a:r>
              <a:rPr lang="en-US" dirty="0" smtClean="0">
                <a:solidFill>
                  <a:srgbClr val="FF0000"/>
                </a:solidFill>
              </a:rPr>
              <a:t>learn</a:t>
            </a:r>
            <a:r>
              <a:rPr lang="en-US" dirty="0" smtClean="0"/>
              <a:t> from </a:t>
            </a:r>
            <a:r>
              <a:rPr lang="en-US" dirty="0" smtClean="0">
                <a:solidFill>
                  <a:srgbClr val="00B0F0"/>
                </a:solidFill>
              </a:rPr>
              <a:t>experience E</a:t>
            </a:r>
            <a:r>
              <a:rPr lang="en-US" dirty="0" smtClean="0"/>
              <a:t> with respect to some class of </a:t>
            </a:r>
            <a:r>
              <a:rPr lang="en-US" dirty="0" smtClean="0">
                <a:solidFill>
                  <a:srgbClr val="FFFF00"/>
                </a:solidFill>
              </a:rPr>
              <a:t>tasks T</a:t>
            </a:r>
            <a:r>
              <a:rPr lang="en-US" dirty="0" smtClean="0"/>
              <a:t> and </a:t>
            </a:r>
            <a:r>
              <a:rPr lang="en-US" dirty="0" smtClean="0">
                <a:solidFill>
                  <a:srgbClr val="92D050"/>
                </a:solidFill>
              </a:rPr>
              <a:t>performance measure </a:t>
            </a:r>
            <a:r>
              <a:rPr lang="en-US" dirty="0" err="1" smtClean="0">
                <a:solidFill>
                  <a:srgbClr val="92D050"/>
                </a:solidFill>
              </a:rPr>
              <a:t>P,</a:t>
            </a:r>
            <a:r>
              <a:rPr lang="en-US" dirty="0" err="1" smtClean="0"/>
              <a:t>if</a:t>
            </a:r>
            <a:r>
              <a:rPr lang="en-US" dirty="0" smtClean="0"/>
              <a:t> its performance at tasks in </a:t>
            </a:r>
            <a:r>
              <a:rPr lang="en-US" dirty="0" smtClean="0">
                <a:solidFill>
                  <a:srgbClr val="FFFF00"/>
                </a:solidFill>
              </a:rPr>
              <a:t>T, </a:t>
            </a:r>
            <a:r>
              <a:rPr lang="en-US" dirty="0" smtClean="0"/>
              <a:t>as measured by </a:t>
            </a:r>
            <a:r>
              <a:rPr lang="en-US" dirty="0" smtClean="0">
                <a:solidFill>
                  <a:srgbClr val="92D050"/>
                </a:solidFill>
              </a:rPr>
              <a:t>P</a:t>
            </a:r>
            <a:r>
              <a:rPr lang="en-US" dirty="0" smtClean="0"/>
              <a:t>, improves with experience ”</a:t>
            </a:r>
          </a:p>
          <a:p>
            <a:r>
              <a:rPr lang="en-US" dirty="0" smtClean="0"/>
              <a:t>  - </a:t>
            </a:r>
            <a:r>
              <a:rPr lang="en-US" dirty="0" err="1" smtClean="0"/>
              <a:t>T.Mitchell</a:t>
            </a:r>
            <a:r>
              <a:rPr lang="en-US" dirty="0" smtClean="0"/>
              <a:t>(1997)</a:t>
            </a:r>
            <a:endParaRPr lang="en-US" dirty="0"/>
          </a:p>
        </p:txBody>
      </p:sp>
    </p:spTree>
    <p:extLst>
      <p:ext uri="{BB962C8B-B14F-4D97-AF65-F5344CB8AC3E}">
        <p14:creationId xmlns:p14="http://schemas.microsoft.com/office/powerpoint/2010/main" val="18897833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11.png"/></Relationships>
</file>

<file path=ppt/webextensions/webextension1.xml><?xml version="1.0" encoding="utf-8"?>
<we:webextension xmlns:we="http://schemas.microsoft.com/office/webextensions/webextension/2010/11" id="{861D499A-1384-5849-95A8-7F0E35776643}">
  <we:reference id="wa104221182" version="2.0.0.0" store="en-US" storeType="OMEX"/>
  <we:alternateReferences>
    <we:reference id="wa104221182" version="2.0.0.0" store="wa104221182" storeType="OMEX"/>
  </we:alternateReferences>
  <we:properties>
    <we:property name="vid" value="&quot;https://www.youtube.com/embed/vqjndtS8jQU?list=PLD8dfiNpK12XgXPrAxTQTf6vuow1YnbWz&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89A40504-62EF-7348-92C0-5EFE7E541B8A}">
  <we:reference id="wa104221182" version="2.0.0.0" store="en-US" storeType="OMEX"/>
  <we:alternateReferences>
    <we:reference id="wa104221182" version="2.0.0.0" store="wa104221182" storeType="OMEX"/>
  </we:alternateReferences>
  <we:properties>
    <we:property name="vid" value="&quot;https://www.youtube.com/watch?v=iRlpj5qNVGI&amp;list=PLD8dfiNpK12XgXPrAxTQTf6vuow1YnbWz&amp;index=7&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60238C96-582C-5949-ABCF-A583C1E1BF7F}">
  <we:reference id="wa104221182" version="2.0.0.0" store="en-US" storeType="OMEX"/>
  <we:alternateReferences>
    <we:reference id="wa104221182" version="2.0.0.0" store="wa104221182" storeType="OMEX"/>
  </we:alternateReferences>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DB9E2154-A311-8F4A-BE96-1E1B212D3F2E}">
  <we:reference id="wa104221182" version="2.0.0.0" store="en-US" storeType="OMEX"/>
  <we:alternateReferences>
    <we:reference id="wa104221182" version="2.0.0.0" store="wa104221182" storeType="OMEX"/>
  </we:alternateReferences>
  <we:properties>
    <we:property name="vid" value="&quot;https://www.youtube.com/watch?v=vqjndtS8jQU&amp;list=PLD8dfiNpK12XgXPrAxTQTf6vuow1YnbWz&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208C9452-3345-5346-82FE-37022384AE89}">
  <we:reference id="wa104221182" version="2.0.0.0" store="en-US" storeType="OMEX"/>
  <we:alternateReferences>
    <we:reference id="wa104221182" version="2.0.0.0" store="wa104221182" storeType="OMEX"/>
  </we:alternateReferences>
  <we:properties>
    <we:property name="vid" value="&quot;&lt;iframe width=\&quot;640\&quot; height=\&quot;360\&quot; src=\&quot;https://www.youtube.com/embed/vqjndtS8jQU?list=PLD8dfiNpK12XgXPrAxTQTf6vuow1YnbWz\&quot; frameborder=\&quot;0\&quot; allowfullscreen&gt;&lt;/iframe&gt;&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4591E43E-3D2E-9346-80EB-616CDC579856}">
  <we:reference id="wa104221182" version="2.0.0.0" store="en-US" storeType="OMEX"/>
  <we:alternateReferences>
    <we:reference id="wa104221182" version="2.0.0.0" store="wa104221182" storeType="OMEX"/>
  </we:alternateReferences>
  <we:properties>
    <we:property name="vid" value="&quot;https://www.youtube.com/watch?v=0glSaIGRrhI&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420F188E-B13F-8343-8114-209E5D96A6C5}">
  <we:reference id="wa104221182" version="2.0.0.0" store="en-US" storeType="OMEX"/>
  <we:alternateReferences>
    <we:reference id="wa104221182" version="2.0.0.0" store="wa104221182" storeType="OMEX"/>
  </we:alternateReferences>
  <we:properties>
    <we:property name="vid" value="&quot;https://youtu.be/SH3bADiB7uQ&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18923</TotalTime>
  <Words>1109</Words>
  <Application>Microsoft Macintosh PowerPoint</Application>
  <PresentationFormat>Widescreen</PresentationFormat>
  <Paragraphs>243</Paragraphs>
  <Slides>25</Slides>
  <Notes>18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2" baseType="lpstr">
      <vt:lpstr>Calibri</vt:lpstr>
      <vt:lpstr>Calibri Light</vt:lpstr>
      <vt:lpstr>Mangal</vt:lpstr>
      <vt:lpstr>Arial</vt:lpstr>
      <vt:lpstr>Arial</vt:lpstr>
      <vt:lpstr>Office Theme</vt:lpstr>
      <vt:lpstr>think-cell Slide</vt:lpstr>
      <vt:lpstr>PowerPoint Presentation</vt:lpstr>
      <vt:lpstr>Agenda</vt:lpstr>
      <vt:lpstr> Why did HAL 9000 refuse to follow the order ?</vt:lpstr>
      <vt:lpstr>For any machine to be called AI, it should either think or interact like humans do?</vt:lpstr>
      <vt:lpstr>AI systems should either think or interact like humans do?</vt:lpstr>
      <vt:lpstr>IBM Watson</vt:lpstr>
      <vt:lpstr>Key Technologies enable interaction and communication</vt:lpstr>
      <vt:lpstr>For any machine to be called AI, it should either think or interact like humans do?</vt:lpstr>
      <vt:lpstr>What is machine learning?</vt:lpstr>
      <vt:lpstr>Towards learning robot table tennis </vt:lpstr>
      <vt:lpstr>Types of machine learning</vt:lpstr>
      <vt:lpstr>Supervised Learning</vt:lpstr>
      <vt:lpstr>Supervised Learning</vt:lpstr>
      <vt:lpstr>Classification Problem</vt:lpstr>
      <vt:lpstr>Unsupervised Learning</vt:lpstr>
      <vt:lpstr>Exercise</vt:lpstr>
      <vt:lpstr>Generalization</vt:lpstr>
      <vt:lpstr>Generalization</vt:lpstr>
      <vt:lpstr>Inductive Bias</vt:lpstr>
      <vt:lpstr>Decision Tree Learning</vt:lpstr>
      <vt:lpstr>Decision Tree</vt:lpstr>
      <vt:lpstr>Exercise</vt:lpstr>
      <vt:lpstr>Play golf</vt:lpstr>
      <vt:lpstr>Applications in Expedia</vt:lpstr>
      <vt:lpstr>Homework</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Anupama Bhati</cp:lastModifiedBy>
  <cp:revision>87</cp:revision>
  <dcterms:created xsi:type="dcterms:W3CDTF">2016-09-19T12:17:07Z</dcterms:created>
  <dcterms:modified xsi:type="dcterms:W3CDTF">2017-03-20T11:54:45Z</dcterms:modified>
</cp:coreProperties>
</file>